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5"/>
    <p:sldMasterId id="2147483713" r:id="rId6"/>
    <p:sldMasterId id="2147483714" r:id="rId7"/>
    <p:sldMasterId id="214748371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y="5143500" cx="9144000"/>
  <p:notesSz cx="6858000" cy="9144000"/>
  <p:embeddedFontLst>
    <p:embeddedFont>
      <p:font typeface="Work Sans ExtraBold"/>
      <p:bold r:id="rId49"/>
      <p:boldItalic r:id="rId50"/>
    </p:embeddedFont>
    <p:embeddedFont>
      <p:font typeface="Work Sans Black"/>
      <p:bold r:id="rId51"/>
      <p:boldItalic r:id="rId52"/>
    </p:embeddedFont>
    <p:embeddedFont>
      <p:font typeface="Work Sans"/>
      <p:regular r:id="rId53"/>
      <p:bold r:id="rId54"/>
      <p:italic r:id="rId55"/>
      <p:boldItalic r:id="rId56"/>
    </p:embeddedFont>
    <p:embeddedFont>
      <p:font typeface="Arial Black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FB5796-3716-48A9-AA30-89386243C8C7}">
  <a:tblStyle styleId="{5DFB5796-3716-48A9-AA30-89386243C8C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font" Target="fonts/WorkSansExtra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WorkSansBlack-bold.fntdata"/><Relationship Id="rId50" Type="http://schemas.openxmlformats.org/officeDocument/2006/relationships/font" Target="fonts/WorkSansExtraBold-boldItalic.fntdata"/><Relationship Id="rId53" Type="http://schemas.openxmlformats.org/officeDocument/2006/relationships/font" Target="fonts/WorkSans-regular.fntdata"/><Relationship Id="rId52" Type="http://schemas.openxmlformats.org/officeDocument/2006/relationships/font" Target="fonts/WorkSansBlack-boldItalic.fntdata"/><Relationship Id="rId11" Type="http://schemas.openxmlformats.org/officeDocument/2006/relationships/slide" Target="slides/slide2.xml"/><Relationship Id="rId55" Type="http://schemas.openxmlformats.org/officeDocument/2006/relationships/font" Target="fonts/WorkSans-italic.fntdata"/><Relationship Id="rId10" Type="http://schemas.openxmlformats.org/officeDocument/2006/relationships/slide" Target="slides/slide1.xml"/><Relationship Id="rId54" Type="http://schemas.openxmlformats.org/officeDocument/2006/relationships/font" Target="fonts/WorkSans-bold.fntdata"/><Relationship Id="rId13" Type="http://schemas.openxmlformats.org/officeDocument/2006/relationships/slide" Target="slides/slide4.xml"/><Relationship Id="rId57" Type="http://schemas.openxmlformats.org/officeDocument/2006/relationships/font" Target="fonts/ArialBlack-regular.fntdata"/><Relationship Id="rId12" Type="http://schemas.openxmlformats.org/officeDocument/2006/relationships/slide" Target="slides/slide3.xml"/><Relationship Id="rId56" Type="http://schemas.openxmlformats.org/officeDocument/2006/relationships/font" Target="fonts/WorkSans-bold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6fd86950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6fd8695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6fd8695052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6fd8695052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6fd8695052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6fd8695052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con logo white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6fd8695052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6fd8695052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6fd8695052_0_1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16fd8695052_0_1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Cuadros de doble entrada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6fd8695052_0_1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6fd8695052_0_1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fd8695052_0_2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fd8695052_0_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6fd8695052_0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6fd8695052_0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para presentación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6fd8695052_0_2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6fd8695052_0_2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6fd8695052_0_2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6fd8695052_0_2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con logo white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fd8695052_0_2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6fd8695052_0_2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fd86950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fd86950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6fd8695052_0_2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16fd8695052_0_2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Cuadros de doble entrada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6fd8695052_0_2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6fd8695052_0_2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Cuadros de doble entrada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6fd8695052_0_2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6fd8695052_0_2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Cuadros de doble entrada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6fd8695052_0_2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6fd8695052_0_2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con logo white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6fd8695052_0_2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6fd8695052_0_2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6fd8695052_0_2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6fd8695052_0_2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6fd8695052_0_3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6fd8695052_0_3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6fd8695052_0_3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6fd8695052_0_3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6fd8695052_0_3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6fd8695052_0_3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6fd8695052_0_3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6fd8695052_0_3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con logo white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6fd8695052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6fd8695052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6fd8695052_0_3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6fd8695052_0_3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6fd8695052_0_3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6fd8695052_0_3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6fd8695052_0_3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6fd8695052_0_3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con logo white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6fd8695052_0_4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6fd8695052_0_4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6fd8695052_0_4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6fd8695052_0_4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6fd8695052_0_4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6fd8695052_0_4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6fd8695052_0_4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6fd8695052_0_4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6fd8695052_0_5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6fd8695052_0_5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6fd8695052_0_5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6fd8695052_0_5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enumeración de contenido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6fd8695052_0_5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9" name="Google Shape;699;g16fd8695052_0_5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Elegir uno u otro / se puede ir alternando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6fd869505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6fd869505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fd8695052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6fd8695052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6fd8695052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6fd8695052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6fd8695052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6fd8695052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Cuadros de doble entrada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6fd8695052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6fd8695052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con logo black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fd8695052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6fd8695052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Slide para presentación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1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7" name="Google Shape;117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 1">
  <p:cSld name="SECTION_HEADER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49" name="Google Shape;149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1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04800" lvl="0" marL="457200" rtl="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63" name="Google Shape;163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8" name="Google Shape;17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3" name="Google Shape;183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98" name="Google Shape;19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03" name="Google Shape;203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09" name="Google Shape;20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" name="Google Shape;21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7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8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8"/>
          <p:cNvSpPr/>
          <p:nvPr/>
        </p:nvSpPr>
        <p:spPr>
          <a:xfrm rot="503487">
            <a:off x="1145079" y="680752"/>
            <a:ext cx="6748201" cy="2832055"/>
          </a:xfrm>
          <a:custGeom>
            <a:rect b="b" l="l" r="r" t="t"/>
            <a:pathLst>
              <a:path extrusionOk="0" h="94414" w="224969">
                <a:moveTo>
                  <a:pt x="216301" y="1"/>
                </a:moveTo>
                <a:cubicBezTo>
                  <a:pt x="215622" y="394"/>
                  <a:pt x="214944" y="787"/>
                  <a:pt x="214289" y="1204"/>
                </a:cubicBezTo>
                <a:cubicBezTo>
                  <a:pt x="211693" y="2835"/>
                  <a:pt x="209348" y="4668"/>
                  <a:pt x="207109" y="6561"/>
                </a:cubicBezTo>
                <a:cubicBezTo>
                  <a:pt x="204871" y="8478"/>
                  <a:pt x="202835" y="10431"/>
                  <a:pt x="200847" y="12336"/>
                </a:cubicBezTo>
                <a:cubicBezTo>
                  <a:pt x="196858" y="16158"/>
                  <a:pt x="193048" y="19789"/>
                  <a:pt x="188929" y="22516"/>
                </a:cubicBezTo>
                <a:cubicBezTo>
                  <a:pt x="187893" y="23170"/>
                  <a:pt x="186857" y="23813"/>
                  <a:pt x="185785" y="24349"/>
                </a:cubicBezTo>
                <a:cubicBezTo>
                  <a:pt x="184726" y="24921"/>
                  <a:pt x="183618" y="25385"/>
                  <a:pt x="182487" y="25826"/>
                </a:cubicBezTo>
                <a:cubicBezTo>
                  <a:pt x="181344" y="26266"/>
                  <a:pt x="180154" y="26635"/>
                  <a:pt x="178951" y="26980"/>
                </a:cubicBezTo>
                <a:cubicBezTo>
                  <a:pt x="177725" y="27314"/>
                  <a:pt x="176499" y="27612"/>
                  <a:pt x="175225" y="27873"/>
                </a:cubicBezTo>
                <a:cubicBezTo>
                  <a:pt x="170141" y="28933"/>
                  <a:pt x="164699" y="29469"/>
                  <a:pt x="159068" y="30386"/>
                </a:cubicBezTo>
                <a:cubicBezTo>
                  <a:pt x="156258" y="30850"/>
                  <a:pt x="153388" y="31421"/>
                  <a:pt x="150507" y="32243"/>
                </a:cubicBezTo>
                <a:cubicBezTo>
                  <a:pt x="149067" y="32648"/>
                  <a:pt x="147626" y="33136"/>
                  <a:pt x="146197" y="33684"/>
                </a:cubicBezTo>
                <a:cubicBezTo>
                  <a:pt x="144768" y="34267"/>
                  <a:pt x="143352" y="34898"/>
                  <a:pt x="141982" y="35648"/>
                </a:cubicBezTo>
                <a:cubicBezTo>
                  <a:pt x="139220" y="37136"/>
                  <a:pt x="136660" y="39089"/>
                  <a:pt x="134446" y="41208"/>
                </a:cubicBezTo>
                <a:cubicBezTo>
                  <a:pt x="132231" y="43340"/>
                  <a:pt x="130326" y="45661"/>
                  <a:pt x="128600" y="47983"/>
                </a:cubicBezTo>
                <a:cubicBezTo>
                  <a:pt x="125159" y="52638"/>
                  <a:pt x="122361" y="57365"/>
                  <a:pt x="119170" y="61461"/>
                </a:cubicBezTo>
                <a:cubicBezTo>
                  <a:pt x="118396" y="62497"/>
                  <a:pt x="117539" y="63425"/>
                  <a:pt x="116705" y="64402"/>
                </a:cubicBezTo>
                <a:cubicBezTo>
                  <a:pt x="116301" y="64890"/>
                  <a:pt x="115836" y="65330"/>
                  <a:pt x="115396" y="65795"/>
                </a:cubicBezTo>
                <a:lnTo>
                  <a:pt x="114050" y="67152"/>
                </a:lnTo>
                <a:lnTo>
                  <a:pt x="112621" y="68438"/>
                </a:lnTo>
                <a:cubicBezTo>
                  <a:pt x="112133" y="68855"/>
                  <a:pt x="111681" y="69307"/>
                  <a:pt x="111157" y="69688"/>
                </a:cubicBezTo>
                <a:lnTo>
                  <a:pt x="109645" y="70879"/>
                </a:lnTo>
                <a:cubicBezTo>
                  <a:pt x="109395" y="71069"/>
                  <a:pt x="109157" y="71284"/>
                  <a:pt x="108883" y="71462"/>
                </a:cubicBezTo>
                <a:lnTo>
                  <a:pt x="108085" y="72010"/>
                </a:lnTo>
                <a:cubicBezTo>
                  <a:pt x="103882" y="74963"/>
                  <a:pt x="99263" y="77356"/>
                  <a:pt x="94369" y="79023"/>
                </a:cubicBezTo>
                <a:cubicBezTo>
                  <a:pt x="89488" y="80678"/>
                  <a:pt x="84368" y="81666"/>
                  <a:pt x="79224" y="81892"/>
                </a:cubicBezTo>
                <a:cubicBezTo>
                  <a:pt x="78867" y="81925"/>
                  <a:pt x="78510" y="81932"/>
                  <a:pt x="78153" y="81932"/>
                </a:cubicBezTo>
                <a:cubicBezTo>
                  <a:pt x="77867" y="81932"/>
                  <a:pt x="77581" y="81928"/>
                  <a:pt x="77296" y="81928"/>
                </a:cubicBezTo>
                <a:lnTo>
                  <a:pt x="75367" y="81916"/>
                </a:lnTo>
                <a:lnTo>
                  <a:pt x="73438" y="81785"/>
                </a:lnTo>
                <a:cubicBezTo>
                  <a:pt x="72795" y="81737"/>
                  <a:pt x="72152" y="81725"/>
                  <a:pt x="71509" y="81630"/>
                </a:cubicBezTo>
                <a:cubicBezTo>
                  <a:pt x="68937" y="81344"/>
                  <a:pt x="66354" y="80868"/>
                  <a:pt x="63746" y="80285"/>
                </a:cubicBezTo>
                <a:cubicBezTo>
                  <a:pt x="58543" y="79118"/>
                  <a:pt x="53305" y="77499"/>
                  <a:pt x="47851" y="76106"/>
                </a:cubicBezTo>
                <a:cubicBezTo>
                  <a:pt x="45125" y="75415"/>
                  <a:pt x="42351" y="74772"/>
                  <a:pt x="39517" y="74296"/>
                </a:cubicBezTo>
                <a:cubicBezTo>
                  <a:pt x="36683" y="73808"/>
                  <a:pt x="33778" y="73486"/>
                  <a:pt x="30837" y="73415"/>
                </a:cubicBezTo>
                <a:cubicBezTo>
                  <a:pt x="30459" y="73406"/>
                  <a:pt x="30079" y="73401"/>
                  <a:pt x="29699" y="73401"/>
                </a:cubicBezTo>
                <a:cubicBezTo>
                  <a:pt x="27118" y="73401"/>
                  <a:pt x="24516" y="73616"/>
                  <a:pt x="21932" y="74093"/>
                </a:cubicBezTo>
                <a:cubicBezTo>
                  <a:pt x="18943" y="74689"/>
                  <a:pt x="16038" y="75629"/>
                  <a:pt x="13311" y="77022"/>
                </a:cubicBezTo>
                <a:lnTo>
                  <a:pt x="12288" y="77546"/>
                </a:lnTo>
                <a:lnTo>
                  <a:pt x="11299" y="78130"/>
                </a:lnTo>
                <a:lnTo>
                  <a:pt x="10811" y="78427"/>
                </a:lnTo>
                <a:lnTo>
                  <a:pt x="10323" y="78749"/>
                </a:lnTo>
                <a:lnTo>
                  <a:pt x="9370" y="79392"/>
                </a:lnTo>
                <a:lnTo>
                  <a:pt x="8442" y="80082"/>
                </a:lnTo>
                <a:lnTo>
                  <a:pt x="7989" y="80439"/>
                </a:lnTo>
                <a:lnTo>
                  <a:pt x="7549" y="80820"/>
                </a:lnTo>
                <a:lnTo>
                  <a:pt x="6668" y="81582"/>
                </a:lnTo>
                <a:lnTo>
                  <a:pt x="5834" y="82404"/>
                </a:lnTo>
                <a:lnTo>
                  <a:pt x="5418" y="82821"/>
                </a:lnTo>
                <a:lnTo>
                  <a:pt x="5025" y="83249"/>
                </a:lnTo>
                <a:lnTo>
                  <a:pt x="4251" y="84142"/>
                </a:lnTo>
                <a:lnTo>
                  <a:pt x="3536" y="85083"/>
                </a:lnTo>
                <a:lnTo>
                  <a:pt x="3179" y="85559"/>
                </a:lnTo>
                <a:lnTo>
                  <a:pt x="2858" y="86047"/>
                </a:lnTo>
                <a:lnTo>
                  <a:pt x="2215" y="87047"/>
                </a:lnTo>
                <a:lnTo>
                  <a:pt x="1643" y="88107"/>
                </a:lnTo>
                <a:lnTo>
                  <a:pt x="1369" y="88631"/>
                </a:lnTo>
                <a:lnTo>
                  <a:pt x="1119" y="89179"/>
                </a:lnTo>
                <a:lnTo>
                  <a:pt x="643" y="90274"/>
                </a:lnTo>
                <a:cubicBezTo>
                  <a:pt x="643" y="90286"/>
                  <a:pt x="631" y="90322"/>
                  <a:pt x="631" y="90333"/>
                </a:cubicBezTo>
                <a:cubicBezTo>
                  <a:pt x="0" y="91846"/>
                  <a:pt x="727" y="93572"/>
                  <a:pt x="2239" y="94191"/>
                </a:cubicBezTo>
                <a:cubicBezTo>
                  <a:pt x="2608" y="94342"/>
                  <a:pt x="2990" y="94414"/>
                  <a:pt x="3365" y="94414"/>
                </a:cubicBezTo>
                <a:cubicBezTo>
                  <a:pt x="4528" y="94414"/>
                  <a:pt x="5628" y="93727"/>
                  <a:pt x="6096" y="92584"/>
                </a:cubicBezTo>
                <a:lnTo>
                  <a:pt x="6156" y="92453"/>
                </a:lnTo>
                <a:cubicBezTo>
                  <a:pt x="7918" y="88155"/>
                  <a:pt x="11621" y="84666"/>
                  <a:pt x="16050" y="82559"/>
                </a:cubicBezTo>
                <a:cubicBezTo>
                  <a:pt x="18253" y="81463"/>
                  <a:pt x="20646" y="80737"/>
                  <a:pt x="23063" y="80297"/>
                </a:cubicBezTo>
                <a:cubicBezTo>
                  <a:pt x="25004" y="79968"/>
                  <a:pt x="26998" y="79810"/>
                  <a:pt x="29008" y="79810"/>
                </a:cubicBezTo>
                <a:cubicBezTo>
                  <a:pt x="29549" y="79810"/>
                  <a:pt x="30092" y="79821"/>
                  <a:pt x="30635" y="79844"/>
                </a:cubicBezTo>
                <a:cubicBezTo>
                  <a:pt x="33195" y="79951"/>
                  <a:pt x="35779" y="80261"/>
                  <a:pt x="38374" y="80749"/>
                </a:cubicBezTo>
                <a:cubicBezTo>
                  <a:pt x="40958" y="81225"/>
                  <a:pt x="43553" y="81868"/>
                  <a:pt x="46161" y="82571"/>
                </a:cubicBezTo>
                <a:cubicBezTo>
                  <a:pt x="51364" y="83987"/>
                  <a:pt x="56638" y="85702"/>
                  <a:pt x="62175" y="87035"/>
                </a:cubicBezTo>
                <a:cubicBezTo>
                  <a:pt x="64937" y="87714"/>
                  <a:pt x="67771" y="88286"/>
                  <a:pt x="70664" y="88655"/>
                </a:cubicBezTo>
                <a:cubicBezTo>
                  <a:pt x="71390" y="88762"/>
                  <a:pt x="72128" y="88798"/>
                  <a:pt x="72855" y="88869"/>
                </a:cubicBezTo>
                <a:lnTo>
                  <a:pt x="75057" y="89048"/>
                </a:lnTo>
                <a:lnTo>
                  <a:pt x="77260" y="89083"/>
                </a:lnTo>
                <a:cubicBezTo>
                  <a:pt x="77712" y="89091"/>
                  <a:pt x="78169" y="89107"/>
                  <a:pt x="78628" y="89107"/>
                </a:cubicBezTo>
                <a:cubicBezTo>
                  <a:pt x="78906" y="89107"/>
                  <a:pt x="79184" y="89101"/>
                  <a:pt x="79463" y="89083"/>
                </a:cubicBezTo>
                <a:cubicBezTo>
                  <a:pt x="85332" y="88917"/>
                  <a:pt x="91155" y="87881"/>
                  <a:pt x="96727" y="86095"/>
                </a:cubicBezTo>
                <a:cubicBezTo>
                  <a:pt x="102311" y="84273"/>
                  <a:pt x="107609" y="81642"/>
                  <a:pt x="112479" y="78344"/>
                </a:cubicBezTo>
                <a:lnTo>
                  <a:pt x="113395" y="77737"/>
                </a:lnTo>
                <a:cubicBezTo>
                  <a:pt x="113693" y="77534"/>
                  <a:pt x="113979" y="77296"/>
                  <a:pt x="114276" y="77070"/>
                </a:cubicBezTo>
                <a:lnTo>
                  <a:pt x="116039" y="75736"/>
                </a:lnTo>
                <a:cubicBezTo>
                  <a:pt x="116634" y="75308"/>
                  <a:pt x="117170" y="74796"/>
                  <a:pt x="117729" y="74320"/>
                </a:cubicBezTo>
                <a:lnTo>
                  <a:pt x="119396" y="72867"/>
                </a:lnTo>
                <a:lnTo>
                  <a:pt x="120980" y="71319"/>
                </a:lnTo>
                <a:cubicBezTo>
                  <a:pt x="121504" y="70795"/>
                  <a:pt x="122051" y="70295"/>
                  <a:pt x="122527" y="69724"/>
                </a:cubicBezTo>
                <a:cubicBezTo>
                  <a:pt x="123504" y="68617"/>
                  <a:pt x="124528" y="67533"/>
                  <a:pt x="125421" y="66378"/>
                </a:cubicBezTo>
                <a:cubicBezTo>
                  <a:pt x="129064" y="61818"/>
                  <a:pt x="131981" y="57068"/>
                  <a:pt x="135160" y="52924"/>
                </a:cubicBezTo>
                <a:cubicBezTo>
                  <a:pt x="136755" y="50841"/>
                  <a:pt x="138399" y="48924"/>
                  <a:pt x="140184" y="47257"/>
                </a:cubicBezTo>
                <a:lnTo>
                  <a:pt x="140851" y="46638"/>
                </a:lnTo>
                <a:cubicBezTo>
                  <a:pt x="141077" y="46435"/>
                  <a:pt x="141316" y="46257"/>
                  <a:pt x="141542" y="46066"/>
                </a:cubicBezTo>
                <a:lnTo>
                  <a:pt x="142244" y="45495"/>
                </a:lnTo>
                <a:lnTo>
                  <a:pt x="142959" y="44983"/>
                </a:lnTo>
                <a:cubicBezTo>
                  <a:pt x="143899" y="44268"/>
                  <a:pt x="144923" y="43685"/>
                  <a:pt x="145971" y="43113"/>
                </a:cubicBezTo>
                <a:cubicBezTo>
                  <a:pt x="150186" y="40887"/>
                  <a:pt x="155174" y="39780"/>
                  <a:pt x="160425" y="39006"/>
                </a:cubicBezTo>
                <a:cubicBezTo>
                  <a:pt x="165676" y="38220"/>
                  <a:pt x="171236" y="37768"/>
                  <a:pt x="176975" y="36672"/>
                </a:cubicBezTo>
                <a:cubicBezTo>
                  <a:pt x="178404" y="36410"/>
                  <a:pt x="179856" y="36077"/>
                  <a:pt x="181297" y="35708"/>
                </a:cubicBezTo>
                <a:cubicBezTo>
                  <a:pt x="182749" y="35315"/>
                  <a:pt x="184202" y="34886"/>
                  <a:pt x="185643" y="34362"/>
                </a:cubicBezTo>
                <a:cubicBezTo>
                  <a:pt x="188536" y="33326"/>
                  <a:pt x="191369" y="31886"/>
                  <a:pt x="193941" y="30267"/>
                </a:cubicBezTo>
                <a:cubicBezTo>
                  <a:pt x="199073" y="26969"/>
                  <a:pt x="203311" y="22968"/>
                  <a:pt x="207336" y="19241"/>
                </a:cubicBezTo>
                <a:cubicBezTo>
                  <a:pt x="209360" y="17372"/>
                  <a:pt x="211336" y="15539"/>
                  <a:pt x="213301" y="13907"/>
                </a:cubicBezTo>
                <a:cubicBezTo>
                  <a:pt x="215289" y="12264"/>
                  <a:pt x="217325" y="10740"/>
                  <a:pt x="219432" y="9478"/>
                </a:cubicBezTo>
                <a:cubicBezTo>
                  <a:pt x="221242" y="8371"/>
                  <a:pt x="223100" y="7442"/>
                  <a:pt x="224969" y="6752"/>
                </a:cubicBezTo>
                <a:lnTo>
                  <a:pt x="216301" y="1"/>
                </a:lnTo>
                <a:close/>
              </a:path>
            </a:pathLst>
          </a:custGeom>
          <a:gradFill>
            <a:gsLst>
              <a:gs pos="0">
                <a:srgbClr val="FFFF00"/>
              </a:gs>
              <a:gs pos="100000">
                <a:srgbClr val="FFFF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48"/>
          <p:cNvGrpSpPr/>
          <p:nvPr/>
        </p:nvGrpSpPr>
        <p:grpSpPr>
          <a:xfrm>
            <a:off x="1096288" y="2603800"/>
            <a:ext cx="299150" cy="1066550"/>
            <a:chOff x="818813" y="2603800"/>
            <a:chExt cx="299150" cy="1066550"/>
          </a:xfrm>
        </p:grpSpPr>
        <p:grpSp>
          <p:nvGrpSpPr>
            <p:cNvPr id="225" name="Google Shape;225;p48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26" name="Google Shape;226;p48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48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8" name="Google Shape;228;p48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9" name="Google Shape;229;p48"/>
          <p:cNvGrpSpPr/>
          <p:nvPr/>
        </p:nvGrpSpPr>
        <p:grpSpPr>
          <a:xfrm>
            <a:off x="3061271" y="2921425"/>
            <a:ext cx="299475" cy="744050"/>
            <a:chOff x="2783796" y="2921425"/>
            <a:chExt cx="299475" cy="744050"/>
          </a:xfrm>
        </p:grpSpPr>
        <p:grpSp>
          <p:nvGrpSpPr>
            <p:cNvPr id="230" name="Google Shape;230;p48"/>
            <p:cNvGrpSpPr/>
            <p:nvPr/>
          </p:nvGrpSpPr>
          <p:grpSpPr>
            <a:xfrm>
              <a:off x="2783796" y="2921425"/>
              <a:ext cx="299475" cy="299150"/>
              <a:chOff x="3360221" y="3338050"/>
              <a:chExt cx="299475" cy="299150"/>
            </a:xfrm>
          </p:grpSpPr>
          <p:sp>
            <p:nvSpPr>
              <p:cNvPr id="231" name="Google Shape;231;p48"/>
              <p:cNvSpPr/>
              <p:nvPr/>
            </p:nvSpPr>
            <p:spPr>
              <a:xfrm>
                <a:off x="3360221" y="3338050"/>
                <a:ext cx="299475" cy="299150"/>
              </a:xfrm>
              <a:custGeom>
                <a:rect b="b" l="l" r="r" t="t"/>
                <a:pathLst>
                  <a:path extrusionOk="0" h="11966" w="11979">
                    <a:moveTo>
                      <a:pt x="5990" y="0"/>
                    </a:moveTo>
                    <a:cubicBezTo>
                      <a:pt x="2692" y="0"/>
                      <a:pt x="1" y="2679"/>
                      <a:pt x="1" y="5977"/>
                    </a:cubicBezTo>
                    <a:cubicBezTo>
                      <a:pt x="1" y="9287"/>
                      <a:pt x="2692" y="11966"/>
                      <a:pt x="5990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48"/>
              <p:cNvSpPr/>
              <p:nvPr/>
            </p:nvSpPr>
            <p:spPr>
              <a:xfrm>
                <a:off x="3443271" y="342107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3" name="Google Shape;233;p48"/>
            <p:cNvCxnSpPr/>
            <p:nvPr/>
          </p:nvCxnSpPr>
          <p:spPr>
            <a:xfrm>
              <a:off x="2933538" y="3296775"/>
              <a:ext cx="0" cy="368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4" name="Google Shape;234;p48"/>
          <p:cNvGrpSpPr/>
          <p:nvPr/>
        </p:nvGrpSpPr>
        <p:grpSpPr>
          <a:xfrm>
            <a:off x="5051192" y="2020188"/>
            <a:ext cx="299175" cy="1645288"/>
            <a:chOff x="4773717" y="2020188"/>
            <a:chExt cx="299175" cy="1645288"/>
          </a:xfrm>
        </p:grpSpPr>
        <p:grpSp>
          <p:nvGrpSpPr>
            <p:cNvPr id="235" name="Google Shape;235;p48"/>
            <p:cNvGrpSpPr/>
            <p:nvPr/>
          </p:nvGrpSpPr>
          <p:grpSpPr>
            <a:xfrm>
              <a:off x="4773717" y="2020188"/>
              <a:ext cx="299175" cy="299475"/>
              <a:chOff x="4951067" y="2278975"/>
              <a:chExt cx="299175" cy="299475"/>
            </a:xfrm>
          </p:grpSpPr>
          <p:sp>
            <p:nvSpPr>
              <p:cNvPr id="236" name="Google Shape;236;p48"/>
              <p:cNvSpPr/>
              <p:nvPr/>
            </p:nvSpPr>
            <p:spPr>
              <a:xfrm>
                <a:off x="4951067" y="2278975"/>
                <a:ext cx="299175" cy="299475"/>
              </a:xfrm>
              <a:custGeom>
                <a:rect b="b" l="l" r="r" t="t"/>
                <a:pathLst>
                  <a:path extrusionOk="0" h="11979" w="11967">
                    <a:moveTo>
                      <a:pt x="5977" y="1"/>
                    </a:moveTo>
                    <a:cubicBezTo>
                      <a:pt x="2679" y="1"/>
                      <a:pt x="1" y="2680"/>
                      <a:pt x="1" y="5990"/>
                    </a:cubicBezTo>
                    <a:cubicBezTo>
                      <a:pt x="1" y="9288"/>
                      <a:pt x="2679" y="11978"/>
                      <a:pt x="5977" y="11978"/>
                    </a:cubicBezTo>
                    <a:cubicBezTo>
                      <a:pt x="9287" y="11978"/>
                      <a:pt x="11966" y="9288"/>
                      <a:pt x="11966" y="5990"/>
                    </a:cubicBezTo>
                    <a:cubicBezTo>
                      <a:pt x="11966" y="2680"/>
                      <a:pt x="9287" y="1"/>
                      <a:pt x="5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48"/>
              <p:cNvSpPr/>
              <p:nvPr/>
            </p:nvSpPr>
            <p:spPr>
              <a:xfrm>
                <a:off x="5034117" y="2362025"/>
                <a:ext cx="133075" cy="133375"/>
              </a:xfrm>
              <a:custGeom>
                <a:rect b="b" l="l" r="r" t="t"/>
                <a:pathLst>
                  <a:path extrusionOk="0" h="5335" w="5323">
                    <a:moveTo>
                      <a:pt x="2655" y="1"/>
                    </a:moveTo>
                    <a:cubicBezTo>
                      <a:pt x="1191" y="1"/>
                      <a:pt x="0" y="1191"/>
                      <a:pt x="0" y="2668"/>
                    </a:cubicBezTo>
                    <a:cubicBezTo>
                      <a:pt x="0" y="4132"/>
                      <a:pt x="1191" y="5335"/>
                      <a:pt x="2655" y="5335"/>
                    </a:cubicBezTo>
                    <a:cubicBezTo>
                      <a:pt x="4132" y="5335"/>
                      <a:pt x="5322" y="4132"/>
                      <a:pt x="5322" y="2668"/>
                    </a:cubicBezTo>
                    <a:cubicBezTo>
                      <a:pt x="5322" y="1191"/>
                      <a:pt x="4132" y="1"/>
                      <a:pt x="26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8" name="Google Shape;238;p48"/>
            <p:cNvCxnSpPr/>
            <p:nvPr/>
          </p:nvCxnSpPr>
          <p:spPr>
            <a:xfrm>
              <a:off x="4923300" y="2395875"/>
              <a:ext cx="0" cy="1269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39" name="Google Shape;239;p48"/>
          <p:cNvGrpSpPr/>
          <p:nvPr/>
        </p:nvGrpSpPr>
        <p:grpSpPr>
          <a:xfrm>
            <a:off x="7001350" y="1566600"/>
            <a:ext cx="299450" cy="2098850"/>
            <a:chOff x="6723875" y="1566600"/>
            <a:chExt cx="299450" cy="2098850"/>
          </a:xfrm>
        </p:grpSpPr>
        <p:grpSp>
          <p:nvGrpSpPr>
            <p:cNvPr id="240" name="Google Shape;240;p48"/>
            <p:cNvGrpSpPr/>
            <p:nvPr/>
          </p:nvGrpSpPr>
          <p:grpSpPr>
            <a:xfrm>
              <a:off x="6723875" y="1566600"/>
              <a:ext cx="299450" cy="299150"/>
              <a:chOff x="6541600" y="1947200"/>
              <a:chExt cx="299450" cy="299150"/>
            </a:xfrm>
          </p:grpSpPr>
          <p:sp>
            <p:nvSpPr>
              <p:cNvPr id="241" name="Google Shape;241;p48"/>
              <p:cNvSpPr/>
              <p:nvPr/>
            </p:nvSpPr>
            <p:spPr>
              <a:xfrm>
                <a:off x="6541600" y="1947200"/>
                <a:ext cx="299450" cy="299150"/>
              </a:xfrm>
              <a:custGeom>
                <a:rect b="b" l="l" r="r" t="t"/>
                <a:pathLst>
                  <a:path extrusionOk="0" h="11966" w="11978">
                    <a:moveTo>
                      <a:pt x="5989" y="0"/>
                    </a:moveTo>
                    <a:cubicBezTo>
                      <a:pt x="2691" y="0"/>
                      <a:pt x="0" y="2679"/>
                      <a:pt x="0" y="5977"/>
                    </a:cubicBezTo>
                    <a:cubicBezTo>
                      <a:pt x="0" y="9287"/>
                      <a:pt x="2691" y="11966"/>
                      <a:pt x="5989" y="11966"/>
                    </a:cubicBezTo>
                    <a:cubicBezTo>
                      <a:pt x="9299" y="11966"/>
                      <a:pt x="11978" y="9287"/>
                      <a:pt x="11978" y="5977"/>
                    </a:cubicBezTo>
                    <a:cubicBezTo>
                      <a:pt x="11978" y="2679"/>
                      <a:pt x="9299" y="0"/>
                      <a:pt x="5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48"/>
              <p:cNvSpPr/>
              <p:nvPr/>
            </p:nvSpPr>
            <p:spPr>
              <a:xfrm>
                <a:off x="6624625" y="2030225"/>
                <a:ext cx="133375" cy="133075"/>
              </a:xfrm>
              <a:custGeom>
                <a:rect b="b" l="l" r="r" t="t"/>
                <a:pathLst>
                  <a:path extrusionOk="0" h="5323" w="5335">
                    <a:moveTo>
                      <a:pt x="2668" y="1"/>
                    </a:moveTo>
                    <a:cubicBezTo>
                      <a:pt x="1203" y="1"/>
                      <a:pt x="1" y="1192"/>
                      <a:pt x="1" y="2656"/>
                    </a:cubicBezTo>
                    <a:cubicBezTo>
                      <a:pt x="1" y="4132"/>
                      <a:pt x="1203" y="5323"/>
                      <a:pt x="2668" y="5323"/>
                    </a:cubicBezTo>
                    <a:cubicBezTo>
                      <a:pt x="4144" y="5323"/>
                      <a:pt x="5335" y="4132"/>
                      <a:pt x="5335" y="2656"/>
                    </a:cubicBezTo>
                    <a:cubicBezTo>
                      <a:pt x="5335" y="1192"/>
                      <a:pt x="4144" y="1"/>
                      <a:pt x="26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3" name="Google Shape;243;p48"/>
            <p:cNvCxnSpPr/>
            <p:nvPr/>
          </p:nvCxnSpPr>
          <p:spPr>
            <a:xfrm>
              <a:off x="6873600" y="1941950"/>
              <a:ext cx="0" cy="17235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44" name="Google Shape;2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78251">
            <a:off x="7560347" y="450189"/>
            <a:ext cx="1007909" cy="13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9"/>
          <p:cNvPicPr preferRelativeResize="0"/>
          <p:nvPr/>
        </p:nvPicPr>
        <p:blipFill rotWithShape="1">
          <a:blip r:embed="rId2">
            <a:alphaModFix/>
          </a:blip>
          <a:srcRect b="0" l="0" r="44292" t="0"/>
          <a:stretch/>
        </p:blipFill>
        <p:spPr>
          <a:xfrm>
            <a:off x="0" y="0"/>
            <a:ext cx="5093726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49"/>
          <p:cNvGrpSpPr/>
          <p:nvPr/>
        </p:nvGrpSpPr>
        <p:grpSpPr>
          <a:xfrm rot="-5400000">
            <a:off x="3171288" y="1448025"/>
            <a:ext cx="299150" cy="1066550"/>
            <a:chOff x="818813" y="2603800"/>
            <a:chExt cx="299150" cy="1066550"/>
          </a:xfrm>
        </p:grpSpPr>
        <p:grpSp>
          <p:nvGrpSpPr>
            <p:cNvPr id="248" name="Google Shape;248;p49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49" name="Google Shape;249;p49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49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1" name="Google Shape;251;p49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2" name="Google Shape;252;p49"/>
          <p:cNvGrpSpPr/>
          <p:nvPr/>
        </p:nvGrpSpPr>
        <p:grpSpPr>
          <a:xfrm rot="-5400000">
            <a:off x="3046188" y="2254500"/>
            <a:ext cx="299150" cy="1066550"/>
            <a:chOff x="818813" y="2603800"/>
            <a:chExt cx="299150" cy="1066550"/>
          </a:xfrm>
        </p:grpSpPr>
        <p:grpSp>
          <p:nvGrpSpPr>
            <p:cNvPr id="253" name="Google Shape;253;p49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4" name="Google Shape;254;p49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49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56" name="Google Shape;256;p49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7" name="Google Shape;257;p49"/>
          <p:cNvGrpSpPr/>
          <p:nvPr/>
        </p:nvGrpSpPr>
        <p:grpSpPr>
          <a:xfrm rot="5400000">
            <a:off x="5375138" y="1448025"/>
            <a:ext cx="299150" cy="1066550"/>
            <a:chOff x="818813" y="2603800"/>
            <a:chExt cx="299150" cy="1066550"/>
          </a:xfrm>
        </p:grpSpPr>
        <p:grpSp>
          <p:nvGrpSpPr>
            <p:cNvPr id="258" name="Google Shape;258;p49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59" name="Google Shape;259;p49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49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1" name="Google Shape;261;p49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62" name="Google Shape;262;p49"/>
          <p:cNvGrpSpPr/>
          <p:nvPr/>
        </p:nvGrpSpPr>
        <p:grpSpPr>
          <a:xfrm rot="5400000">
            <a:off x="5500238" y="2254500"/>
            <a:ext cx="299150" cy="1066550"/>
            <a:chOff x="818813" y="2603800"/>
            <a:chExt cx="299150" cy="1066550"/>
          </a:xfrm>
        </p:grpSpPr>
        <p:grpSp>
          <p:nvGrpSpPr>
            <p:cNvPr id="263" name="Google Shape;263;p49"/>
            <p:cNvGrpSpPr/>
            <p:nvPr/>
          </p:nvGrpSpPr>
          <p:grpSpPr>
            <a:xfrm>
              <a:off x="818813" y="2603800"/>
              <a:ext cx="299150" cy="299150"/>
              <a:chOff x="1533188" y="2739675"/>
              <a:chExt cx="299150" cy="299150"/>
            </a:xfrm>
          </p:grpSpPr>
          <p:sp>
            <p:nvSpPr>
              <p:cNvPr id="264" name="Google Shape;264;p49"/>
              <p:cNvSpPr/>
              <p:nvPr/>
            </p:nvSpPr>
            <p:spPr>
              <a:xfrm>
                <a:off x="1533188" y="2739675"/>
                <a:ext cx="299150" cy="299150"/>
              </a:xfrm>
              <a:custGeom>
                <a:rect b="b" l="l" r="r" t="t"/>
                <a:pathLst>
                  <a:path extrusionOk="0" h="11966" w="11966">
                    <a:moveTo>
                      <a:pt x="5977" y="0"/>
                    </a:moveTo>
                    <a:cubicBezTo>
                      <a:pt x="2679" y="0"/>
                      <a:pt x="0" y="2679"/>
                      <a:pt x="0" y="5989"/>
                    </a:cubicBezTo>
                    <a:cubicBezTo>
                      <a:pt x="0" y="9287"/>
                      <a:pt x="2679" y="11966"/>
                      <a:pt x="5977" y="11966"/>
                    </a:cubicBezTo>
                    <a:cubicBezTo>
                      <a:pt x="9287" y="11966"/>
                      <a:pt x="11966" y="9287"/>
                      <a:pt x="11966" y="5989"/>
                    </a:cubicBezTo>
                    <a:cubicBezTo>
                      <a:pt x="11966" y="2679"/>
                      <a:pt x="9287" y="0"/>
                      <a:pt x="5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49"/>
              <p:cNvSpPr/>
              <p:nvPr/>
            </p:nvSpPr>
            <p:spPr>
              <a:xfrm>
                <a:off x="1616088" y="2822725"/>
                <a:ext cx="133350" cy="133075"/>
              </a:xfrm>
              <a:custGeom>
                <a:rect b="b" l="l" r="r" t="t"/>
                <a:pathLst>
                  <a:path extrusionOk="0" h="5323" w="5334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32"/>
                      <a:pt x="1203" y="5322"/>
                      <a:pt x="2667" y="5322"/>
                    </a:cubicBezTo>
                    <a:cubicBezTo>
                      <a:pt x="4143" y="5322"/>
                      <a:pt x="5334" y="4132"/>
                      <a:pt x="5334" y="2667"/>
                    </a:cubicBezTo>
                    <a:cubicBezTo>
                      <a:pt x="5334" y="1191"/>
                      <a:pt x="4143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6" name="Google Shape;266;p49"/>
            <p:cNvCxnSpPr/>
            <p:nvPr/>
          </p:nvCxnSpPr>
          <p:spPr>
            <a:xfrm>
              <a:off x="968400" y="2979150"/>
              <a:ext cx="0" cy="691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992">
            <a:off x="3393642" y="1277043"/>
            <a:ext cx="2485557" cy="338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NRY_TEMPLATE">
  <p:cSld name="CUSTOM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75" name="Google Shape;275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6" name="Google Shape;27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de la clase" type="title">
  <p:cSld name="TITL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650" y="2457625"/>
            <a:ext cx="1950000" cy="2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4"/>
          <p:cNvSpPr txBox="1"/>
          <p:nvPr/>
        </p:nvSpPr>
        <p:spPr>
          <a:xfrm>
            <a:off x="0" y="2021800"/>
            <a:ext cx="91440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r>
              <a:rPr b="1" lang="en" sz="3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CLASE</a:t>
            </a:r>
            <a:endParaRPr b="1" i="0" sz="36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6" name="Google Shape;286;p54"/>
          <p:cNvSpPr txBox="1"/>
          <p:nvPr/>
        </p:nvSpPr>
        <p:spPr>
          <a:xfrm>
            <a:off x="178450" y="4437200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    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Módulo 1</a:t>
            </a:r>
            <a:r>
              <a:rPr i="0" lang="en" sz="8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 </a:t>
            </a: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Clase XX (núm)</a:t>
            </a:r>
            <a:endParaRPr i="0" sz="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5521121" y="4437200"/>
            <a:ext cx="3278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Carrera Full Stack</a:t>
            </a:r>
            <a:endParaRPr i="0" sz="3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points" type="secHead">
  <p:cSld name="SECTION_HEADER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0" y="0"/>
            <a:ext cx="91369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" y="39"/>
            <a:ext cx="9144003" cy="5143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2850" y="51200"/>
            <a:ext cx="936076" cy="935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57"/>
          <p:cNvCxnSpPr/>
          <p:nvPr/>
        </p:nvCxnSpPr>
        <p:spPr>
          <a:xfrm>
            <a:off x="404475" y="906825"/>
            <a:ext cx="832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3" name="Google Shape;303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4" name="Google Shape;30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7" name="Google Shape;30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6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1" name="Google Shape;311;p6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2" name="Google Shape;312;p6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16" name="Google Shape;31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9" name="Google Shape;319;p6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0" name="Google Shape;32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6" name="Google Shape;326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9" name="Google Shape;329;p6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0" name="Google Shape;33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9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" name="Google Shape;28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cB2CUdv_aHQ" TargetMode="External"/><Relationship Id="rId4" Type="http://schemas.openxmlformats.org/officeDocument/2006/relationships/image" Target="../media/image3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3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tA2kT8eSjtg" TargetMode="External"/><Relationship Id="rId4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IYJB_HAd1Q0" TargetMode="External"/><Relationship Id="rId4" Type="http://schemas.openxmlformats.org/officeDocument/2006/relationships/image" Target="../media/image4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54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youtube.com/watch?v=hRE6P_FY2rE" TargetMode="External"/><Relationship Id="rId4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google.com/forms/d/e/1FAIpQLSdFUkBWiyNF6Zggisa812kud9JsA0oj-7K_t0JFei8H1i_Zbg/viewform?usp=sf_link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hyperlink" Target="https://www.manpowergroup.es/Estudio-ManpowerGroup-Escasez-Talento-201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9"/>
          <p:cNvSpPr txBox="1"/>
          <p:nvPr/>
        </p:nvSpPr>
        <p:spPr>
          <a:xfrm>
            <a:off x="3480850" y="1957575"/>
            <a:ext cx="4563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Potenciando nuestras </a:t>
            </a:r>
            <a:endParaRPr sz="3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habilidades blandas</a:t>
            </a:r>
            <a:endParaRPr sz="3500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344" name="Google Shape;344;p69"/>
          <p:cNvSpPr txBox="1"/>
          <p:nvPr/>
        </p:nvSpPr>
        <p:spPr>
          <a:xfrm>
            <a:off x="6555500" y="4328025"/>
            <a:ext cx="20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¡</a:t>
            </a: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Bienvenidos a bordo!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69"/>
          <p:cNvSpPr txBox="1"/>
          <p:nvPr/>
        </p:nvSpPr>
        <p:spPr>
          <a:xfrm>
            <a:off x="3600375" y="1588275"/>
            <a:ext cx="205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CAPACITACIÓN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8"/>
          <p:cNvSpPr/>
          <p:nvPr/>
        </p:nvSpPr>
        <p:spPr>
          <a:xfrm>
            <a:off x="1066425" y="3073050"/>
            <a:ext cx="2348100" cy="12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78"/>
          <p:cNvSpPr txBox="1"/>
          <p:nvPr/>
        </p:nvSpPr>
        <p:spPr>
          <a:xfrm>
            <a:off x="961400" y="2272650"/>
            <a:ext cx="4719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Work Sans ExtraBold"/>
                <a:ea typeface="Work Sans ExtraBold"/>
                <a:cs typeface="Work Sans ExtraBold"/>
                <a:sym typeface="Work Sans ExtraBold"/>
              </a:rPr>
              <a:t>Capítulo 2:</a:t>
            </a:r>
            <a:endParaRPr sz="1600"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Work Sans ExtraBold"/>
                <a:ea typeface="Work Sans ExtraBold"/>
                <a:cs typeface="Work Sans ExtraBold"/>
                <a:sym typeface="Work Sans ExtraBold"/>
              </a:rPr>
              <a:t>Emociones</a:t>
            </a:r>
            <a:endParaRPr sz="25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429" name="Google Shape;429;p78"/>
          <p:cNvPicPr preferRelativeResize="0"/>
          <p:nvPr/>
        </p:nvPicPr>
        <p:blipFill rotWithShape="1">
          <a:blip r:embed="rId3">
            <a:alphaModFix/>
          </a:blip>
          <a:srcRect b="0" l="0" r="26459" t="0"/>
          <a:stretch/>
        </p:blipFill>
        <p:spPr>
          <a:xfrm>
            <a:off x="5453775" y="1211050"/>
            <a:ext cx="3710100" cy="30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9"/>
          <p:cNvSpPr txBox="1"/>
          <p:nvPr/>
        </p:nvSpPr>
        <p:spPr>
          <a:xfrm>
            <a:off x="601675" y="1049125"/>
            <a:ext cx="8219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 invito a observar el siguiente video de la película Intensamente, para luego analizarlo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79"/>
          <p:cNvSpPr txBox="1"/>
          <p:nvPr/>
        </p:nvSpPr>
        <p:spPr>
          <a:xfrm>
            <a:off x="1276688" y="4581544"/>
            <a:ext cx="6314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Haz click en la imagen para ver el video</a:t>
            </a:r>
            <a:endParaRPr i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6" name="Google Shape;436;p79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Video</a:t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37" name="Google Shape;437;p79" title="''Intensamente'' Uso de las emocion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689" y="1639675"/>
            <a:ext cx="4348628" cy="28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0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Emociones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80"/>
          <p:cNvSpPr txBox="1"/>
          <p:nvPr/>
        </p:nvSpPr>
        <p:spPr>
          <a:xfrm>
            <a:off x="911550" y="1641975"/>
            <a:ext cx="3544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Las emociones son </a:t>
            </a:r>
            <a:r>
              <a:rPr b="1"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reacciones repentinas y transitorias</a:t>
            </a: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, que vienen acompañadas de cambios fisiológicos (de tipo somáticos). Se dan como respuesta ante una situación relevante para uno.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47" name="Google Shape;44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024" y="1463025"/>
            <a:ext cx="2836374" cy="243522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80"/>
          <p:cNvSpPr txBox="1"/>
          <p:nvPr/>
        </p:nvSpPr>
        <p:spPr>
          <a:xfrm>
            <a:off x="381000" y="4588575"/>
            <a:ext cx="549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(Bustamante, 1968)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1"/>
          <p:cNvSpPr txBox="1"/>
          <p:nvPr/>
        </p:nvSpPr>
        <p:spPr>
          <a:xfrm>
            <a:off x="427300" y="979475"/>
            <a:ext cx="58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Observa el siguiente ejemplo</a:t>
            </a:r>
            <a:endParaRPr b="1" i="0" sz="15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4" name="Google Shape;454;p81"/>
          <p:cNvSpPr txBox="1"/>
          <p:nvPr/>
        </p:nvSpPr>
        <p:spPr>
          <a:xfrm>
            <a:off x="2801250" y="1757175"/>
            <a:ext cx="354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“Me irá mal en la evaluación”</a:t>
            </a:r>
            <a:endParaRPr sz="17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5" name="Google Shape;455;p81"/>
          <p:cNvSpPr txBox="1"/>
          <p:nvPr/>
        </p:nvSpPr>
        <p:spPr>
          <a:xfrm>
            <a:off x="2101525" y="2482525"/>
            <a:ext cx="4976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Emoción: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Ansiedad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Cuerpo: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 acelera la respiración, me palpita el corazón más rápido </a:t>
            </a:r>
            <a:r>
              <a:rPr i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(cambio fisiológico)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Conducta: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Lloro de los nervios</a:t>
            </a:r>
            <a:r>
              <a:rPr i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(reacción)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camino de un lado a otro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56" name="Google Shape;456;p81"/>
          <p:cNvSpPr/>
          <p:nvPr/>
        </p:nvSpPr>
        <p:spPr>
          <a:xfrm>
            <a:off x="325625" y="340950"/>
            <a:ext cx="7182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57" name="Google Shape;4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480" y="2482525"/>
            <a:ext cx="972825" cy="132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8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82"/>
          <p:cNvSpPr/>
          <p:nvPr/>
        </p:nvSpPr>
        <p:spPr>
          <a:xfrm>
            <a:off x="1619525" y="335625"/>
            <a:ext cx="707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Emociones básicas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82"/>
          <p:cNvSpPr txBox="1"/>
          <p:nvPr/>
        </p:nvSpPr>
        <p:spPr>
          <a:xfrm>
            <a:off x="708600" y="1171425"/>
            <a:ext cx="73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Según Paul Ekman, pionero en el estudio de las emociones, existen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6 emociones básicas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: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467" name="Google Shape;467;p82"/>
          <p:cNvGrpSpPr/>
          <p:nvPr/>
        </p:nvGrpSpPr>
        <p:grpSpPr>
          <a:xfrm>
            <a:off x="874725" y="2571738"/>
            <a:ext cx="5296850" cy="1423663"/>
            <a:chOff x="1314725" y="1685475"/>
            <a:chExt cx="5296850" cy="1423663"/>
          </a:xfrm>
        </p:grpSpPr>
        <p:sp>
          <p:nvSpPr>
            <p:cNvPr id="468" name="Google Shape;468;p82"/>
            <p:cNvSpPr/>
            <p:nvPr/>
          </p:nvSpPr>
          <p:spPr>
            <a:xfrm>
              <a:off x="1314725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ALEGRIA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69" name="Google Shape;469;p82"/>
            <p:cNvSpPr/>
            <p:nvPr/>
          </p:nvSpPr>
          <p:spPr>
            <a:xfrm>
              <a:off x="3100700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ENOJO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0" name="Google Shape;470;p82"/>
            <p:cNvSpPr/>
            <p:nvPr/>
          </p:nvSpPr>
          <p:spPr>
            <a:xfrm>
              <a:off x="3061200" y="2495563"/>
              <a:ext cx="18459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ASCO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1" name="Google Shape;471;p82"/>
            <p:cNvSpPr/>
            <p:nvPr/>
          </p:nvSpPr>
          <p:spPr>
            <a:xfrm>
              <a:off x="1314725" y="2498350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MIEDO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2" name="Google Shape;472;p82"/>
            <p:cNvSpPr/>
            <p:nvPr/>
          </p:nvSpPr>
          <p:spPr>
            <a:xfrm>
              <a:off x="4907250" y="1685475"/>
              <a:ext cx="17043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TRISTEZA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73" name="Google Shape;473;p82"/>
            <p:cNvSpPr/>
            <p:nvPr/>
          </p:nvSpPr>
          <p:spPr>
            <a:xfrm>
              <a:off x="5061775" y="2498938"/>
              <a:ext cx="1549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SORPRESA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474" name="Google Shape;47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5775" y="1916063"/>
            <a:ext cx="2735024" cy="27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83"/>
          <p:cNvSpPr txBox="1"/>
          <p:nvPr/>
        </p:nvSpPr>
        <p:spPr>
          <a:xfrm>
            <a:off x="3051450" y="2135100"/>
            <a:ext cx="51732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</a:t>
            </a:r>
            <a:r>
              <a:rPr b="1"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Está bien </a:t>
            </a: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sentir enojo, tristeza, alegría…?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¿Qué piensas al respecto?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83" name="Google Shape;4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6" y="1719300"/>
            <a:ext cx="1832245" cy="2052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83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Reflexionemos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4"/>
          <p:cNvSpPr txBox="1"/>
          <p:nvPr/>
        </p:nvSpPr>
        <p:spPr>
          <a:xfrm>
            <a:off x="618625" y="1711850"/>
            <a:ext cx="37707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Sí, recuerda que </a:t>
            </a:r>
            <a:r>
              <a:rPr b="1"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sentir es natural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. Nuestras emociones son </a:t>
            </a:r>
            <a:r>
              <a:rPr b="1"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válidas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y muy importantes, ya que cumplen distintas funciones, como: comunicarnos, adaptarnos, etc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 continuación, profundizaremos sobre ello.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85"/>
          <p:cNvSpPr txBox="1"/>
          <p:nvPr/>
        </p:nvSpPr>
        <p:spPr>
          <a:xfrm>
            <a:off x="3231925" y="2063850"/>
            <a:ext cx="481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¿Cuándo debemos prestarles mayor</a:t>
            </a:r>
            <a:r>
              <a:rPr lang="en" sz="2000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 sz="2000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cuidado y atención</a:t>
            </a:r>
            <a:r>
              <a:rPr lang="en" sz="20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a nuestras emociones?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98" name="Google Shape;49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6" y="1719300"/>
            <a:ext cx="1832245" cy="20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6"/>
          <p:cNvSpPr/>
          <p:nvPr/>
        </p:nvSpPr>
        <p:spPr>
          <a:xfrm>
            <a:off x="699900" y="1175300"/>
            <a:ext cx="66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Debemos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prestar atención a nuestras emociones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cuando: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86"/>
          <p:cNvSpPr txBox="1"/>
          <p:nvPr/>
        </p:nvSpPr>
        <p:spPr>
          <a:xfrm>
            <a:off x="699900" y="1935750"/>
            <a:ext cx="475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Cuando la emoción es muy intensa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Cuando no me ayuda a afrontar las dificultades que se me presentan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Cuando interfieren en el logro de mis objetivos personales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•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Cuando interfieren en mis relaciones interpersonales </a:t>
            </a:r>
            <a:endParaRPr sz="1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05" name="Google Shape;5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326" y="1990634"/>
            <a:ext cx="2859026" cy="222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7"/>
          <p:cNvSpPr/>
          <p:nvPr/>
        </p:nvSpPr>
        <p:spPr>
          <a:xfrm>
            <a:off x="1210900" y="268175"/>
            <a:ext cx="7440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¿Cómo trabajar en nuestras emociones?</a:t>
            </a:r>
            <a:endParaRPr sz="2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4" name="Google Shape;514;p87"/>
          <p:cNvSpPr txBox="1"/>
          <p:nvPr/>
        </p:nvSpPr>
        <p:spPr>
          <a:xfrm>
            <a:off x="1053375" y="1809838"/>
            <a:ext cx="3768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Existen diversas formas, una de ellas es trabajar en nuestros pensamientos.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 continuación describiremos algunas herramientas que resultan de suma relevancia para poner esto en práctica: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5" name="Google Shape;51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353" y="1288425"/>
            <a:ext cx="2717049" cy="30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176" y="3226700"/>
            <a:ext cx="2975975" cy="2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70"/>
          <p:cNvSpPr txBox="1"/>
          <p:nvPr/>
        </p:nvSpPr>
        <p:spPr>
          <a:xfrm>
            <a:off x="1077450" y="548950"/>
            <a:ext cx="729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Temario</a:t>
            </a:r>
            <a:endParaRPr sz="3600">
              <a:solidFill>
                <a:schemeClr val="l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352" name="Google Shape;352;p70"/>
          <p:cNvSpPr txBox="1"/>
          <p:nvPr/>
        </p:nvSpPr>
        <p:spPr>
          <a:xfrm>
            <a:off x="1904925" y="1287850"/>
            <a:ext cx="66057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Capítulo 1:</a:t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Habilidades blandas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Concepto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Habilidades blandas conocidas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Habilidades blandas y mundo laboral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Relevancia de las habilidades blandas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Capítulo 2:</a:t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Emociones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Concepto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Emociones básicas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¿Cómo trabajar en nuestras emociones?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3" name="Google Shape;35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000" y="54800"/>
            <a:ext cx="892400" cy="7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8"/>
          <p:cNvSpPr txBox="1"/>
          <p:nvPr/>
        </p:nvSpPr>
        <p:spPr>
          <a:xfrm>
            <a:off x="630425" y="979575"/>
            <a:ext cx="6572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Primer paso: </a:t>
            </a: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Identifica en qué momentos te sientes triste/enojado…y qué piensas en esos momentos.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Para ello, es una buena práctica  llevar un registro diario de ellas. Aquí te mostramos un ejemplo:</a:t>
            </a:r>
            <a:endParaRPr b="1" sz="1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1" name="Google Shape;521;p88"/>
          <p:cNvSpPr txBox="1"/>
          <p:nvPr/>
        </p:nvSpPr>
        <p:spPr>
          <a:xfrm>
            <a:off x="2146025" y="2270650"/>
            <a:ext cx="354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Diario emocional</a:t>
            </a:r>
            <a:endParaRPr sz="17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22" name="Google Shape;522;p88"/>
          <p:cNvSpPr/>
          <p:nvPr/>
        </p:nvSpPr>
        <p:spPr>
          <a:xfrm>
            <a:off x="325625" y="340950"/>
            <a:ext cx="7182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55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"/>
              <a:buAutoNum type="arabicPeriod"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Analiza y flexibiliza tus pensamientos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23" name="Google Shape;52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130" y="3255975"/>
            <a:ext cx="972825" cy="13267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4" name="Google Shape;524;p88"/>
          <p:cNvGraphicFramePr/>
          <p:nvPr/>
        </p:nvGraphicFramePr>
        <p:xfrm>
          <a:off x="1519248" y="274857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{5DFB5796-3716-48A9-AA30-89386243C8C7}</a:tableStyleId>
              </a:tblPr>
              <a:tblGrid>
                <a:gridCol w="1598350"/>
                <a:gridCol w="2120325"/>
                <a:gridCol w="1076375"/>
              </a:tblGrid>
              <a:tr h="357350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   DIA/HORA               PENSAMIENTO         EMOCIÓN</a:t>
                      </a:r>
                      <a:endParaRPr sz="1300" u="none" cap="none" strike="noStrike">
                        <a:solidFill>
                          <a:schemeClr val="lt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52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11 AM –Recibí un reprobado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“Soy un tonto” “He fallado significa que soy un incompetente” 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IRA</a:t>
                      </a:r>
                      <a:endParaRPr sz="13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TRISTEZA</a:t>
                      </a:r>
                      <a:endParaRPr sz="13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ANSIEDAD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/>
                </a:tc>
              </a:tr>
              <a:tr h="678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 PM – Veo las noticias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“Esto es un caos. Nunca va a terminar. No se puede vivir así. Es insoportable. La vida es injusta”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IRA</a:t>
                      </a:r>
                      <a:endParaRPr sz="13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TRISTEZA</a:t>
                      </a:r>
                      <a:endParaRPr sz="13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ANSIEDAD</a:t>
                      </a:r>
                      <a:endParaRPr sz="13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/>
        </p:nvSpPr>
        <p:spPr>
          <a:xfrm>
            <a:off x="630425" y="979575"/>
            <a:ext cx="6653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1500">
                <a:latin typeface="Work Sans"/>
                <a:ea typeface="Work Sans"/>
                <a:cs typeface="Work Sans"/>
                <a:sym typeface="Work Sans"/>
              </a:rPr>
              <a:t>Segundo paso: </a:t>
            </a: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Cuestiona lo que piensas e intenta flexibilizar  tu pensamiento.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Aquí te proponemos algunas preguntas que pueden llegar a orientarte para poder cumplir este objetivo: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30" name="Google Shape;5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880" y="3243075"/>
            <a:ext cx="972825" cy="13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89"/>
          <p:cNvSpPr txBox="1"/>
          <p:nvPr/>
        </p:nvSpPr>
        <p:spPr>
          <a:xfrm>
            <a:off x="689350" y="2889425"/>
            <a:ext cx="154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Preguntas</a:t>
            </a:r>
            <a:endParaRPr sz="17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mágicas</a:t>
            </a:r>
            <a:endParaRPr sz="17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2" name="Google Shape;532;p89"/>
          <p:cNvSpPr txBox="1"/>
          <p:nvPr/>
        </p:nvSpPr>
        <p:spPr>
          <a:xfrm>
            <a:off x="2326877" y="2716325"/>
            <a:ext cx="5055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 evidencias tengo de lo que estoy pensando?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¿Es lógico esto que estoy pensando?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¿Me ayuda pensar así o me perjudica? ¿Por qué?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i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¿Estoy tomando en cuenta toda la situación o solo una pequeña parte?</a:t>
            </a:r>
            <a:endParaRPr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/>
          <p:nvPr/>
        </p:nvSpPr>
        <p:spPr>
          <a:xfrm>
            <a:off x="325625" y="340950"/>
            <a:ext cx="7182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Ejemplo</a:t>
            </a:r>
            <a:endParaRPr b="1" sz="2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8" name="Google Shape;538;p90"/>
          <p:cNvSpPr txBox="1"/>
          <p:nvPr/>
        </p:nvSpPr>
        <p:spPr>
          <a:xfrm>
            <a:off x="948350" y="22350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“Soy un/a tontx por haber fallado”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“Si fallo significa que no soy bueno en nada”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39" name="Google Shape;539;p90"/>
          <p:cNvSpPr/>
          <p:nvPr/>
        </p:nvSpPr>
        <p:spPr>
          <a:xfrm>
            <a:off x="4213949" y="2515090"/>
            <a:ext cx="716100" cy="70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90"/>
          <p:cNvSpPr txBox="1"/>
          <p:nvPr/>
        </p:nvSpPr>
        <p:spPr>
          <a:xfrm>
            <a:off x="5195650" y="20146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“Me gustaría no haber fallado, sin embargo, el fallar no significa que sea un/a tontx o incompetente. 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Fallar es humano. Mejor es aprender de ello”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1" name="Google Shape;541;p90"/>
          <p:cNvSpPr txBox="1"/>
          <p:nvPr/>
        </p:nvSpPr>
        <p:spPr>
          <a:xfrm>
            <a:off x="759800" y="3856225"/>
            <a:ext cx="354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¿cómo me sentiré si pienso así?</a:t>
            </a:r>
            <a:endParaRPr sz="13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2" name="Google Shape;542;p90"/>
          <p:cNvSpPr txBox="1"/>
          <p:nvPr/>
        </p:nvSpPr>
        <p:spPr>
          <a:xfrm>
            <a:off x="5024425" y="3856225"/>
            <a:ext cx="354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¿cómo me sentiré si pienso así?</a:t>
            </a:r>
            <a:endParaRPr sz="1300"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43" name="Google Shape;54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00" y="1033879"/>
            <a:ext cx="676001" cy="77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1"/>
          <p:cNvSpPr txBox="1"/>
          <p:nvPr/>
        </p:nvSpPr>
        <p:spPr>
          <a:xfrm>
            <a:off x="601675" y="1049125"/>
            <a:ext cx="80076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 Black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Las técnicas de respiración o relajación, ayudan a estar conscientes de nosotros mismos y regular nuestras emociones.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 Black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En el siguiente video pueden observar un ejercicio de respiración: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Font typeface="Arial Black"/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49" name="Google Shape;549;p91"/>
          <p:cNvSpPr txBox="1"/>
          <p:nvPr/>
        </p:nvSpPr>
        <p:spPr>
          <a:xfrm>
            <a:off x="1112663" y="4464344"/>
            <a:ext cx="6314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Haz click en la imagen para ver el video</a:t>
            </a:r>
            <a:endParaRPr i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50" name="Google Shape;550;p91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2. Respiración / Relajación </a:t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descr="Cuando padecemos ansiedad nos resultará de utilidad trabajar la respiración, la cual nos ayudará a relajar nuestro sistema nervioso, tal y como nos comenta en el video de hoy Marta Pérez, profesora de yoga, quien además nos enseña a realizar estos ejercicios de respiración. Lo único que necesitamos para hacerlos es un rincón tranquilo.&#10;Gabasor®, de mundonatural, es un complemento a base de GABA (Ácido Gamma-Aminobutirico, neurotransmisor inhibitorio) y vitamina B6, que contribuye al funcionamiento normal del sistema nervioso y a la función psicológica normal.&#10;Namasté &#10; &#10;#LibertadDigital&#10;&#10;🔔Suscríbete al canal oficial de Libertad Digital en YouTube : https://www.youtube.com/user/LibertadDigital&#10;&#10;📲 Visita nuestra web: https://www.libertaddigital.com/&#10;&#10;👥Y síguenos en nuestras redes sociales &#10;Facebook:  https://es-es.facebook.com/libertad.digital/ &#10;Twitter: https://twitter.com/libertaddigital &#10;Instagram: https://www.instagram.com/libertaddigital_/" id="551" name="Google Shape;551;p91" title="Alivia la ansiedad con este ejercicio de respiració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601" y="1906825"/>
            <a:ext cx="3554300" cy="24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2"/>
          <p:cNvSpPr/>
          <p:nvPr/>
        </p:nvSpPr>
        <p:spPr>
          <a:xfrm>
            <a:off x="1066425" y="3073050"/>
            <a:ext cx="2348100" cy="12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92"/>
          <p:cNvSpPr txBox="1"/>
          <p:nvPr/>
        </p:nvSpPr>
        <p:spPr>
          <a:xfrm>
            <a:off x="961400" y="2348850"/>
            <a:ext cx="47190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Work Sans ExtraBold"/>
                <a:ea typeface="Work Sans ExtraBold"/>
                <a:cs typeface="Work Sans ExtraBold"/>
                <a:sym typeface="Work Sans ExtraBold"/>
              </a:rPr>
              <a:t>Capítulo 2:</a:t>
            </a:r>
            <a:endParaRPr sz="1600"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Work Sans ExtraBold"/>
                <a:ea typeface="Work Sans ExtraBold"/>
                <a:cs typeface="Work Sans ExtraBold"/>
                <a:sym typeface="Work Sans ExtraBold"/>
              </a:rPr>
              <a:t>Inteligencia emocional</a:t>
            </a:r>
            <a:endParaRPr sz="25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58" name="Google Shape;558;p92"/>
          <p:cNvPicPr preferRelativeResize="0"/>
          <p:nvPr/>
        </p:nvPicPr>
        <p:blipFill rotWithShape="1">
          <a:blip r:embed="rId3">
            <a:alphaModFix/>
          </a:blip>
          <a:srcRect b="0" l="0" r="26459" t="0"/>
          <a:stretch/>
        </p:blipFill>
        <p:spPr>
          <a:xfrm>
            <a:off x="5453775" y="1211050"/>
            <a:ext cx="3710100" cy="30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9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93"/>
          <p:cNvSpPr/>
          <p:nvPr/>
        </p:nvSpPr>
        <p:spPr>
          <a:xfrm>
            <a:off x="2176200" y="4486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Inteligencia emocional - Goleman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93"/>
          <p:cNvSpPr txBox="1"/>
          <p:nvPr/>
        </p:nvSpPr>
        <p:spPr>
          <a:xfrm>
            <a:off x="747900" y="1463025"/>
            <a:ext cx="38241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Goleman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es considerado como uno de los principales referentes de IE.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Dicho autor, la define como: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La capacidad de reconocer nuestras emociones y la de los demás, y de lograr manejar una respuesta frente a ellas.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Un conjunto de habilidades que permiten a la persona adaptarse ante los cambios y manejar las relaciones eficientemente.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68" name="Google Shape;568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024" y="1463025"/>
            <a:ext cx="2836374" cy="24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94"/>
          <p:cNvSpPr/>
          <p:nvPr/>
        </p:nvSpPr>
        <p:spPr>
          <a:xfrm>
            <a:off x="1619525" y="335625"/>
            <a:ext cx="707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94"/>
          <p:cNvSpPr txBox="1"/>
          <p:nvPr/>
        </p:nvSpPr>
        <p:spPr>
          <a:xfrm>
            <a:off x="708600" y="1171425"/>
            <a:ext cx="73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El desarrollo de la inteligencia emocional, trae consigo distintos beneficios. Estos son algunos de ellos: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578" name="Google Shape;578;p94"/>
          <p:cNvGrpSpPr/>
          <p:nvPr/>
        </p:nvGrpSpPr>
        <p:grpSpPr>
          <a:xfrm>
            <a:off x="848925" y="2259988"/>
            <a:ext cx="5297150" cy="1423663"/>
            <a:chOff x="1314725" y="1685475"/>
            <a:chExt cx="5297150" cy="1423663"/>
          </a:xfrm>
        </p:grpSpPr>
        <p:sp>
          <p:nvSpPr>
            <p:cNvPr id="579" name="Google Shape;579;p94"/>
            <p:cNvSpPr/>
            <p:nvPr/>
          </p:nvSpPr>
          <p:spPr>
            <a:xfrm>
              <a:off x="1314725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Ayuda en el ajuste personal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0" name="Google Shape;580;p94"/>
            <p:cNvSpPr/>
            <p:nvPr/>
          </p:nvSpPr>
          <p:spPr>
            <a:xfrm>
              <a:off x="3100700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Desarrolla la empatía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1" name="Google Shape;581;p94"/>
            <p:cNvSpPr/>
            <p:nvPr/>
          </p:nvSpPr>
          <p:spPr>
            <a:xfrm>
              <a:off x="3613050" y="2495563"/>
              <a:ext cx="18420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Ayuda al desarrollo de la tolerancia a la frustración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2" name="Google Shape;582;p94"/>
            <p:cNvSpPr/>
            <p:nvPr/>
          </p:nvSpPr>
          <p:spPr>
            <a:xfrm>
              <a:off x="1314725" y="2498363"/>
              <a:ext cx="21162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Se relaciona al éxito en las relaciones interpersonales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3" name="Google Shape;583;p94"/>
            <p:cNvSpPr/>
            <p:nvPr/>
          </p:nvSpPr>
          <p:spPr>
            <a:xfrm>
              <a:off x="4907250" y="1685475"/>
              <a:ext cx="17043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Enfoque en objetivos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584" name="Google Shape;584;p94"/>
            <p:cNvSpPr/>
            <p:nvPr/>
          </p:nvSpPr>
          <p:spPr>
            <a:xfrm>
              <a:off x="5637175" y="2498938"/>
              <a:ext cx="9747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Éxito en el trabajo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585" name="Google Shape;58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950" y="2243488"/>
            <a:ext cx="1761976" cy="197387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94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Beneficios de la IE</a:t>
            </a:r>
            <a:endParaRPr b="1"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5"/>
          <p:cNvSpPr/>
          <p:nvPr/>
        </p:nvSpPr>
        <p:spPr>
          <a:xfrm>
            <a:off x="1678050" y="1700050"/>
            <a:ext cx="2136300" cy="12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5"/>
          <p:cNvSpPr txBox="1"/>
          <p:nvPr/>
        </p:nvSpPr>
        <p:spPr>
          <a:xfrm>
            <a:off x="569425" y="912175"/>
            <a:ext cx="405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Work Sans ExtraBold"/>
                <a:ea typeface="Work Sans ExtraBold"/>
                <a:cs typeface="Work Sans ExtraBold"/>
                <a:sym typeface="Work Sans ExtraBold"/>
              </a:rPr>
              <a:t>¿Cómo influye la IE en los estudiantes?</a:t>
            </a:r>
            <a:endParaRPr sz="24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593" name="Google Shape;593;p95"/>
          <p:cNvPicPr preferRelativeResize="0"/>
          <p:nvPr/>
        </p:nvPicPr>
        <p:blipFill rotWithShape="1">
          <a:blip r:embed="rId3">
            <a:alphaModFix/>
          </a:blip>
          <a:srcRect b="0" l="0" r="26459" t="0"/>
          <a:stretch/>
        </p:blipFill>
        <p:spPr>
          <a:xfrm>
            <a:off x="5453775" y="1211050"/>
            <a:ext cx="3710100" cy="308915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95"/>
          <p:cNvSpPr txBox="1"/>
          <p:nvPr/>
        </p:nvSpPr>
        <p:spPr>
          <a:xfrm>
            <a:off x="709975" y="2161925"/>
            <a:ext cx="3775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Algunas investigaciones, como la de Alves( 2020) , indican que </a:t>
            </a:r>
            <a:r>
              <a:rPr b="1"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existe una estrecha relación entre la IE y el rendimiento académico de los estudiantes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y por ende, en sus calificaciones inclusive.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Aquí podemos ver los factores en los que la IE influye: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Bienestar psicológico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Conductas adaptativas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Mejor rendimiento académico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1150" lvl="0" marL="4572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ork Sans"/>
              <a:buChar char="●"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Mejores relaciones sociales</a:t>
            </a:r>
            <a:endParaRPr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6"/>
          <p:cNvSpPr/>
          <p:nvPr/>
        </p:nvSpPr>
        <p:spPr>
          <a:xfrm>
            <a:off x="1066425" y="3073050"/>
            <a:ext cx="2348100" cy="12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6"/>
          <p:cNvSpPr txBox="1"/>
          <p:nvPr/>
        </p:nvSpPr>
        <p:spPr>
          <a:xfrm>
            <a:off x="961400" y="2196450"/>
            <a:ext cx="4719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Work Sans ExtraBold"/>
                <a:ea typeface="Work Sans ExtraBold"/>
                <a:cs typeface="Work Sans ExtraBold"/>
                <a:sym typeface="Work Sans ExtraBold"/>
              </a:rPr>
              <a:t>Capítulo 2:</a:t>
            </a:r>
            <a:endParaRPr sz="1600"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Work Sans ExtraBold"/>
                <a:ea typeface="Work Sans ExtraBold"/>
                <a:cs typeface="Work Sans ExtraBold"/>
                <a:sym typeface="Work Sans ExtraBold"/>
              </a:rPr>
              <a:t>Empatía</a:t>
            </a:r>
            <a:endParaRPr sz="25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601" name="Google Shape;601;p96"/>
          <p:cNvPicPr preferRelativeResize="0"/>
          <p:nvPr/>
        </p:nvPicPr>
        <p:blipFill rotWithShape="1">
          <a:blip r:embed="rId3">
            <a:alphaModFix/>
          </a:blip>
          <a:srcRect b="0" l="0" r="26459" t="0"/>
          <a:stretch/>
        </p:blipFill>
        <p:spPr>
          <a:xfrm>
            <a:off x="5453775" y="1211050"/>
            <a:ext cx="3710100" cy="30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7"/>
          <p:cNvSpPr txBox="1"/>
          <p:nvPr/>
        </p:nvSpPr>
        <p:spPr>
          <a:xfrm>
            <a:off x="601675" y="1049125"/>
            <a:ext cx="8219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 invito a ver el siguiente fragmento de la película “Intensamente”.</a:t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7" name="Google Shape;607;p97"/>
          <p:cNvSpPr txBox="1"/>
          <p:nvPr/>
        </p:nvSpPr>
        <p:spPr>
          <a:xfrm>
            <a:off x="1272325" y="4375919"/>
            <a:ext cx="6314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Haz click en la imagen para ver el video</a:t>
            </a:r>
            <a:endParaRPr i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08" name="Google Shape;608;p97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Video</a:t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09" name="Google Shape;609;p97" title="mi escena favorita de intensament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175" y="1657375"/>
            <a:ext cx="3624725" cy="27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176" y="3226700"/>
            <a:ext cx="2975975" cy="23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71"/>
          <p:cNvSpPr txBox="1"/>
          <p:nvPr/>
        </p:nvSpPr>
        <p:spPr>
          <a:xfrm>
            <a:off x="1077450" y="548950"/>
            <a:ext cx="729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Work Sans Black"/>
                <a:ea typeface="Work Sans Black"/>
                <a:cs typeface="Work Sans Black"/>
                <a:sym typeface="Work Sans Black"/>
              </a:rPr>
              <a:t>Temario</a:t>
            </a:r>
            <a:endParaRPr sz="3600">
              <a:solidFill>
                <a:schemeClr val="lt1"/>
              </a:solidFill>
              <a:latin typeface="Work Sans Black"/>
              <a:ea typeface="Work Sans Black"/>
              <a:cs typeface="Work Sans Black"/>
              <a:sym typeface="Work Sans Black"/>
            </a:endParaRPr>
          </a:p>
        </p:txBody>
      </p:sp>
      <p:sp>
        <p:nvSpPr>
          <p:cNvPr id="360" name="Google Shape;360;p71"/>
          <p:cNvSpPr txBox="1"/>
          <p:nvPr/>
        </p:nvSpPr>
        <p:spPr>
          <a:xfrm>
            <a:off x="1904925" y="1159275"/>
            <a:ext cx="66057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Capítulo 1:</a:t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Inteligencia emocional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Concepto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Beneficios de la IE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¿Cómo influye en los estudiantes?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Capítulo 2:</a:t>
            </a:r>
            <a:endParaRPr b="1" sz="1200" u="sng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●"/>
            </a:pPr>
            <a:r>
              <a:rPr b="1"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Empatía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Concepto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Características de las personas con empatía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Diferencias entre empatia y simpatia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Beneficios de la empatía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Cómo desarrollar la empatía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Work Sans"/>
              <a:buChar char="○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Escucha activa</a:t>
            </a:r>
            <a:endParaRPr b="1"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1" name="Google Shape;3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000" y="54800"/>
            <a:ext cx="892400" cy="7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98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Empatia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8"/>
          <p:cNvSpPr txBox="1"/>
          <p:nvPr/>
        </p:nvSpPr>
        <p:spPr>
          <a:xfrm>
            <a:off x="1027800" y="1878575"/>
            <a:ext cx="35442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 la capacidad de ponerse en el lugar de la otra persona, lo que implica </a:t>
            </a:r>
            <a:r>
              <a:rPr b="1" lang="en" sz="17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comprender</a:t>
            </a: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las emociones de los demás, </a:t>
            </a:r>
            <a:r>
              <a:rPr b="1" lang="en" sz="17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entender</a:t>
            </a: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lo que otros piensan y sienten,</a:t>
            </a:r>
            <a:r>
              <a:rPr b="1" lang="en" sz="17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 sentir</a:t>
            </a: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con los demás.</a:t>
            </a:r>
            <a:endParaRPr sz="1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19" name="Google Shape;619;p98"/>
          <p:cNvPicPr preferRelativeResize="0"/>
          <p:nvPr/>
        </p:nvPicPr>
        <p:blipFill rotWithShape="1">
          <a:blip r:embed="rId4">
            <a:alphaModFix/>
          </a:blip>
          <a:srcRect b="23230" l="0" r="4021" t="24413"/>
          <a:stretch/>
        </p:blipFill>
        <p:spPr>
          <a:xfrm>
            <a:off x="5543698" y="1379550"/>
            <a:ext cx="2474774" cy="26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99"/>
          <p:cNvSpPr/>
          <p:nvPr/>
        </p:nvSpPr>
        <p:spPr>
          <a:xfrm>
            <a:off x="1619525" y="335625"/>
            <a:ext cx="707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Características de las personas con empatía</a:t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99"/>
          <p:cNvSpPr txBox="1"/>
          <p:nvPr/>
        </p:nvSpPr>
        <p:spPr>
          <a:xfrm>
            <a:off x="708600" y="1171425"/>
            <a:ext cx="73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 continuación, queremos compartirte algunos características de las personas que desarrollan empatía: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629" name="Google Shape;629;p99"/>
          <p:cNvGrpSpPr/>
          <p:nvPr/>
        </p:nvGrpSpPr>
        <p:grpSpPr>
          <a:xfrm>
            <a:off x="848925" y="2571738"/>
            <a:ext cx="4939525" cy="1423075"/>
            <a:chOff x="1314725" y="1685475"/>
            <a:chExt cx="4939525" cy="1423075"/>
          </a:xfrm>
        </p:grpSpPr>
        <p:sp>
          <p:nvSpPr>
            <p:cNvPr id="630" name="Google Shape;630;p99"/>
            <p:cNvSpPr/>
            <p:nvPr/>
          </p:nvSpPr>
          <p:spPr>
            <a:xfrm>
              <a:off x="1314725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Escucha activa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1" name="Google Shape;631;p99"/>
            <p:cNvSpPr/>
            <p:nvPr/>
          </p:nvSpPr>
          <p:spPr>
            <a:xfrm>
              <a:off x="3100700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Respeto y tolerancia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2" name="Google Shape;632;p99"/>
            <p:cNvSpPr/>
            <p:nvPr/>
          </p:nvSpPr>
          <p:spPr>
            <a:xfrm>
              <a:off x="3615500" y="2498350"/>
              <a:ext cx="23136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Atención</a:t>
              </a: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 a la comunicación no verbal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3" name="Google Shape;633;p99"/>
            <p:cNvSpPr/>
            <p:nvPr/>
          </p:nvSpPr>
          <p:spPr>
            <a:xfrm>
              <a:off x="1688575" y="2498350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No emiten juicios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634" name="Google Shape;634;p99"/>
            <p:cNvSpPr/>
            <p:nvPr/>
          </p:nvSpPr>
          <p:spPr>
            <a:xfrm>
              <a:off x="4907250" y="1685488"/>
              <a:ext cx="13470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Sensibilidad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635" name="Google Shape;63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775" y="1921000"/>
            <a:ext cx="2412600" cy="24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0"/>
          <p:cNvSpPr txBox="1"/>
          <p:nvPr/>
        </p:nvSpPr>
        <p:spPr>
          <a:xfrm>
            <a:off x="601675" y="1049125"/>
            <a:ext cx="82194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continuación, te invito a observar un fragmento de una charla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TED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de la doctora Brené Brown. En ella, habla un poco más sobre la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empatía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e introduce el concepto de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simpatía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1" name="Google Shape;641;p100"/>
          <p:cNvSpPr txBox="1"/>
          <p:nvPr/>
        </p:nvSpPr>
        <p:spPr>
          <a:xfrm>
            <a:off x="1414788" y="4413944"/>
            <a:ext cx="6314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Haz click en la imagen para ver el video</a:t>
            </a:r>
            <a:endParaRPr i="1"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2" name="Google Shape;642;p100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Video</a:t>
            </a:r>
            <a:endParaRPr b="1" sz="27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descr=".&#10;Voz: Dra. Brené Brown.&#10;Animación: Katy Davis (AKA Gobblynne) www.gobblynne.com&#10;.&#10;Traducido y subtitulado por Ale Toro.&#10;." id="643" name="Google Shape;643;p100" title="El poder de la empatía — Subtitulado españo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900" y="1788525"/>
            <a:ext cx="3280193" cy="246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0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1"/>
          <p:cNvSpPr txBox="1"/>
          <p:nvPr/>
        </p:nvSpPr>
        <p:spPr>
          <a:xfrm>
            <a:off x="1190775" y="2055150"/>
            <a:ext cx="4517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Entrenar la capacidad de entender nuestras propias emociones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Psicoeducar: ¿qué es la empatía?, ¿cómo ponerla en práctica?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Flexibilizar nuestro pensamiento: todos los puntos de vista son válidos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Eliminar prejuicios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Practicar la escucha activa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2" name="Google Shape;652;p101"/>
          <p:cNvSpPr txBox="1"/>
          <p:nvPr/>
        </p:nvSpPr>
        <p:spPr>
          <a:xfrm>
            <a:off x="3783950" y="277900"/>
            <a:ext cx="4825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Desarrollando empatía</a:t>
            </a:r>
            <a:endParaRPr b="1" sz="27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3" name="Google Shape;653;p101"/>
          <p:cNvSpPr txBox="1"/>
          <p:nvPr/>
        </p:nvSpPr>
        <p:spPr>
          <a:xfrm>
            <a:off x="631650" y="992600"/>
            <a:ext cx="71031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6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Te invito a revisar las siguientes recomendaciones que podrían ayudarte a desarrollar la empatía.</a:t>
            </a:r>
            <a:endParaRPr sz="136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54" name="Google Shape;65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023" y="1879700"/>
            <a:ext cx="2592365" cy="22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102"/>
          <p:cNvSpPr txBox="1"/>
          <p:nvPr/>
        </p:nvSpPr>
        <p:spPr>
          <a:xfrm>
            <a:off x="2858125" y="2357075"/>
            <a:ext cx="5173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Cumpliendo el rol de TA, termina teniendo mucha relevancia el sentido de la escucha. Es por eso que te invitamos a profundizar en la última recomendación:</a:t>
            </a:r>
            <a:r>
              <a:rPr lang="en" sz="1700">
                <a:solidFill>
                  <a:schemeClr val="lt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700">
                <a:solidFill>
                  <a:schemeClr val="dk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la escucha activa</a:t>
            </a:r>
            <a:endParaRPr sz="1700">
              <a:solidFill>
                <a:schemeClr val="dk1"/>
              </a:solidFill>
              <a:highlight>
                <a:schemeClr val="accent6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63" name="Google Shape;66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6" y="1719300"/>
            <a:ext cx="1832245" cy="20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103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Escucha activa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03"/>
          <p:cNvSpPr txBox="1"/>
          <p:nvPr/>
        </p:nvSpPr>
        <p:spPr>
          <a:xfrm>
            <a:off x="889375" y="1633875"/>
            <a:ext cx="4164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 una herramienta importante para </a:t>
            </a:r>
            <a:r>
              <a:rPr b="1" lang="en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desarrollar la empatía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y para comunicarnos de manera efectiva con el otro.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Busca transmitir ideas claras, sin interrumpir al otro. Se toma en cuenta lo que piensa y siente el otro.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 escucha atentamente al otro, analizando, razonando y comprendiendo la información transmitida.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73" name="Google Shape;673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053" y="1885287"/>
            <a:ext cx="2565358" cy="222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5088" y="1131285"/>
            <a:ext cx="880601" cy="767404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04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Reflexionemos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04"/>
          <p:cNvSpPr txBox="1"/>
          <p:nvPr>
            <p:ph type="title"/>
          </p:nvPr>
        </p:nvSpPr>
        <p:spPr>
          <a:xfrm>
            <a:off x="1586125" y="1462775"/>
            <a:ext cx="55614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rPr lang="en" sz="186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Luego de haber revisado la clase de hoy, ¿cómo creen que les puede ayudar lo aprendido en su rol de TAs?</a:t>
            </a:r>
            <a:endParaRPr sz="186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None/>
            </a:pPr>
            <a:r>
              <a:t/>
            </a:r>
            <a:endParaRPr sz="186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05"/>
          <p:cNvSpPr txBox="1"/>
          <p:nvPr/>
        </p:nvSpPr>
        <p:spPr>
          <a:xfrm>
            <a:off x="2890275" y="1167650"/>
            <a:ext cx="5146800" cy="4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Como TA es importante…</a:t>
            </a:r>
            <a:endParaRPr b="1" sz="17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Desarrollar y utilizar mis habilidades blandas para contribuir en la formación de los alumnos de Henry.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Conocer sobre mis emociones y aprender a regularlas. 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Enseñar sobre emociones y brindar orientación sobre cómo regularlas, haciendo énfasis en que nos permitirá adaptarnos en diferentes situaciones.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Utilizar la inteligencia emocional ante distintas situaciones con alumnos en el SUP. 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Ser empático con mi grupo y compañero TA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</a:pPr>
            <a:r>
              <a:rPr lang="en" sz="1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Generar un espacio de escucha activa dentro del SUP.</a:t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690" name="Google Shape;69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226" y="1719300"/>
            <a:ext cx="1832245" cy="20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06"/>
          <p:cNvSpPr txBox="1"/>
          <p:nvPr/>
        </p:nvSpPr>
        <p:spPr>
          <a:xfrm>
            <a:off x="4779125" y="289300"/>
            <a:ext cx="3936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highlight>
                  <a:schemeClr val="dk1"/>
                </a:highlight>
                <a:latin typeface="Work Sans ExtraBold"/>
                <a:ea typeface="Work Sans ExtraBold"/>
                <a:cs typeface="Work Sans ExtraBold"/>
                <a:sym typeface="Work Sans ExtraBold"/>
              </a:rPr>
              <a:t>Quizz</a:t>
            </a:r>
            <a:endParaRPr sz="2700">
              <a:solidFill>
                <a:schemeClr val="lt1"/>
              </a:solidFill>
              <a:highlight>
                <a:schemeClr val="dk1"/>
              </a:highlight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696" name="Google Shape;696;p106"/>
          <p:cNvSpPr txBox="1"/>
          <p:nvPr/>
        </p:nvSpPr>
        <p:spPr>
          <a:xfrm>
            <a:off x="1456350" y="2256150"/>
            <a:ext cx="6231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Work Sans"/>
              <a:buChar char="●"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Ingresa al enlace para resolver el </a:t>
            </a:r>
            <a:r>
              <a:rPr lang="en" sz="29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Quizz</a:t>
            </a:r>
            <a:endParaRPr sz="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7"/>
          <p:cNvSpPr txBox="1"/>
          <p:nvPr/>
        </p:nvSpPr>
        <p:spPr>
          <a:xfrm>
            <a:off x="3460100" y="2112725"/>
            <a:ext cx="5071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¡Muchas gracias!</a:t>
            </a:r>
            <a:endParaRPr b="0" i="0" sz="4000" u="none" cap="none" strike="noStrike">
              <a:solidFill>
                <a:schemeClr val="lt1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2"/>
          <p:cNvSpPr/>
          <p:nvPr/>
        </p:nvSpPr>
        <p:spPr>
          <a:xfrm>
            <a:off x="1066425" y="3073050"/>
            <a:ext cx="2348100" cy="129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72"/>
          <p:cNvSpPr txBox="1"/>
          <p:nvPr/>
        </p:nvSpPr>
        <p:spPr>
          <a:xfrm>
            <a:off x="961400" y="2272650"/>
            <a:ext cx="4719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Work Sans ExtraBold"/>
                <a:ea typeface="Work Sans ExtraBold"/>
                <a:cs typeface="Work Sans ExtraBold"/>
                <a:sym typeface="Work Sans ExtraBold"/>
              </a:rPr>
              <a:t>Capítulo 1:</a:t>
            </a:r>
            <a:endParaRPr sz="1600">
              <a:latin typeface="Work Sans ExtraBold"/>
              <a:ea typeface="Work Sans ExtraBold"/>
              <a:cs typeface="Work Sans ExtraBold"/>
              <a:sym typeface="Work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latin typeface="Work Sans ExtraBold"/>
                <a:ea typeface="Work Sans ExtraBold"/>
                <a:cs typeface="Work Sans ExtraBold"/>
                <a:sym typeface="Work Sans ExtraBold"/>
              </a:rPr>
              <a:t>Habilidades blandas</a:t>
            </a:r>
            <a:endParaRPr sz="2500"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pic>
        <p:nvPicPr>
          <p:cNvPr id="368" name="Google Shape;368;p72"/>
          <p:cNvPicPr preferRelativeResize="0"/>
          <p:nvPr/>
        </p:nvPicPr>
        <p:blipFill rotWithShape="1">
          <a:blip r:embed="rId3">
            <a:alphaModFix/>
          </a:blip>
          <a:srcRect b="0" l="0" r="26459" t="0"/>
          <a:stretch/>
        </p:blipFill>
        <p:spPr>
          <a:xfrm>
            <a:off x="5453775" y="1211050"/>
            <a:ext cx="3710100" cy="308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7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7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3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Habilidades blandas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73"/>
          <p:cNvSpPr txBox="1"/>
          <p:nvPr/>
        </p:nvSpPr>
        <p:spPr>
          <a:xfrm>
            <a:off x="747900" y="1612938"/>
            <a:ext cx="3824100" cy="21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“Son un conjunto de habilidades de carácter </a:t>
            </a:r>
            <a:r>
              <a:rPr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socio-afectivo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necesarias para la </a:t>
            </a:r>
            <a:r>
              <a:rPr lang="en">
                <a:solidFill>
                  <a:srgbClr val="FFFF00"/>
                </a:solidFill>
                <a:latin typeface="Work Sans"/>
                <a:ea typeface="Work Sans"/>
                <a:cs typeface="Work Sans"/>
                <a:sym typeface="Work Sans"/>
              </a:rPr>
              <a:t>interacción </a:t>
            </a: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con otros y que permiten a la persona tomar decisiones, resolver problemas, comunicarse de manera efectiva, reconocer las emociones de otros y construir relaciones saludables”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(World Health Organization, 2003)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78" name="Google Shape;37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024" y="1463025"/>
            <a:ext cx="2836374" cy="243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7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74"/>
          <p:cNvSpPr/>
          <p:nvPr/>
        </p:nvSpPr>
        <p:spPr>
          <a:xfrm>
            <a:off x="1619525" y="335625"/>
            <a:ext cx="707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74"/>
          <p:cNvSpPr txBox="1"/>
          <p:nvPr/>
        </p:nvSpPr>
        <p:spPr>
          <a:xfrm>
            <a:off x="708600" y="1171425"/>
            <a:ext cx="732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Según Goleman (1998), psicólogo estadounidense, algunas de estas habilidades pueden ser:  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88" name="Google Shape;388;p74"/>
          <p:cNvGrpSpPr/>
          <p:nvPr/>
        </p:nvGrpSpPr>
        <p:grpSpPr>
          <a:xfrm>
            <a:off x="848925" y="2259988"/>
            <a:ext cx="5297175" cy="2188825"/>
            <a:chOff x="1314725" y="1685475"/>
            <a:chExt cx="5297175" cy="2188825"/>
          </a:xfrm>
        </p:grpSpPr>
        <p:sp>
          <p:nvSpPr>
            <p:cNvPr id="389" name="Google Shape;389;p74"/>
            <p:cNvSpPr/>
            <p:nvPr/>
          </p:nvSpPr>
          <p:spPr>
            <a:xfrm>
              <a:off x="1314725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la adaptabilidad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0" name="Google Shape;390;p74"/>
            <p:cNvSpPr/>
            <p:nvPr/>
          </p:nvSpPr>
          <p:spPr>
            <a:xfrm>
              <a:off x="3100700" y="1685475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la responsabilidad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1" name="Google Shape;391;p74"/>
            <p:cNvSpPr/>
            <p:nvPr/>
          </p:nvSpPr>
          <p:spPr>
            <a:xfrm>
              <a:off x="3061200" y="2495563"/>
              <a:ext cx="20844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motivación de logro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2" name="Google Shape;392;p74"/>
            <p:cNvSpPr/>
            <p:nvPr/>
          </p:nvSpPr>
          <p:spPr>
            <a:xfrm>
              <a:off x="1314725" y="2498350"/>
              <a:ext cx="1591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optimismo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3" name="Google Shape;393;p74"/>
            <p:cNvSpPr/>
            <p:nvPr/>
          </p:nvSpPr>
          <p:spPr>
            <a:xfrm>
              <a:off x="4907250" y="1685475"/>
              <a:ext cx="17043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la comunicación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4" name="Google Shape;394;p74"/>
            <p:cNvSpPr/>
            <p:nvPr/>
          </p:nvSpPr>
          <p:spPr>
            <a:xfrm>
              <a:off x="3847100" y="3264100"/>
              <a:ext cx="27648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resolución de conflicto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5" name="Google Shape;395;p74"/>
            <p:cNvSpPr/>
            <p:nvPr/>
          </p:nvSpPr>
          <p:spPr>
            <a:xfrm>
              <a:off x="1314725" y="3264100"/>
              <a:ext cx="23136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trabajo en equipo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96" name="Google Shape;396;p74"/>
            <p:cNvSpPr/>
            <p:nvPr/>
          </p:nvSpPr>
          <p:spPr>
            <a:xfrm>
              <a:off x="5300275" y="2498938"/>
              <a:ext cx="1311300" cy="610200"/>
            </a:xfrm>
            <a:prstGeom prst="roundRect">
              <a:avLst>
                <a:gd fmla="val 16667" name="adj"/>
              </a:avLst>
            </a:prstGeom>
            <a:solidFill>
              <a:srgbClr val="C356E0"/>
            </a:solidFill>
            <a:ln cap="flat" cmpd="sng" w="19050">
              <a:solidFill>
                <a:srgbClr val="C356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Work Sans"/>
                  <a:ea typeface="Work Sans"/>
                  <a:cs typeface="Work Sans"/>
                  <a:sym typeface="Work Sans"/>
                </a:rPr>
                <a:t>liderazgo</a:t>
              </a:r>
              <a:endPara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pic>
        <p:nvPicPr>
          <p:cNvPr id="397" name="Google Shape;39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0950" y="2243488"/>
            <a:ext cx="1761976" cy="197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5"/>
          <p:cNvSpPr txBox="1"/>
          <p:nvPr/>
        </p:nvSpPr>
        <p:spPr>
          <a:xfrm>
            <a:off x="440175" y="1211525"/>
            <a:ext cx="583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3" name="Google Shape;403;p75"/>
          <p:cNvSpPr txBox="1"/>
          <p:nvPr/>
        </p:nvSpPr>
        <p:spPr>
          <a:xfrm>
            <a:off x="646425" y="1258850"/>
            <a:ext cx="3406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Hoy en día, sabemos la importancia de contar con buenas soft skills a la hora de buscar un trabajo. Los conocimientos técnicos (o hard skills) ya no son suficientes para predecir el éxito laboral.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Manpower (2013), luego de realizar un estudio sobre la escasez de talento humano en el mercado, encontró que una de las principales dificultades para encontrar candidatos es la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falta de habilidades blandas  o “soft skills”.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4" name="Google Shape;404;p75"/>
          <p:cNvSpPr/>
          <p:nvPr/>
        </p:nvSpPr>
        <p:spPr>
          <a:xfrm>
            <a:off x="325625" y="340950"/>
            <a:ext cx="71823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Habilidades blandas y mundo</a:t>
            </a:r>
            <a:r>
              <a:rPr b="1" lang="en" sz="2000">
                <a:solidFill>
                  <a:schemeClr val="dk1"/>
                </a:solidFill>
                <a:highlight>
                  <a:schemeClr val="lt1"/>
                </a:highlight>
                <a:latin typeface="Work Sans"/>
                <a:ea typeface="Work Sans"/>
                <a:cs typeface="Work Sans"/>
                <a:sym typeface="Work Sans"/>
              </a:rPr>
              <a:t> laboral</a:t>
            </a:r>
            <a:endParaRPr b="1" sz="2000">
              <a:solidFill>
                <a:schemeClr val="dk1"/>
              </a:solidFill>
              <a:highlight>
                <a:schemeClr val="lt1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5" name="Google Shape;405;p75"/>
          <p:cNvPicPr preferRelativeResize="0"/>
          <p:nvPr/>
        </p:nvPicPr>
        <p:blipFill rotWithShape="1">
          <a:blip r:embed="rId3">
            <a:alphaModFix/>
          </a:blip>
          <a:srcRect b="3043" l="1621" r="13062" t="1845"/>
          <a:stretch/>
        </p:blipFill>
        <p:spPr>
          <a:xfrm>
            <a:off x="4854048" y="1211525"/>
            <a:ext cx="3896227" cy="31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5"/>
          <p:cNvSpPr txBox="1"/>
          <p:nvPr/>
        </p:nvSpPr>
        <p:spPr>
          <a:xfrm>
            <a:off x="4854113" y="4400075"/>
            <a:ext cx="389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Fuente: </a:t>
            </a:r>
            <a:r>
              <a:rPr lang="en" sz="8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https://www.manpowergroup.es/Estudio-ManpowerGroup-Escasez-Talento-2013</a:t>
            </a:r>
            <a:endParaRPr sz="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7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6"/>
          <p:cNvSpPr/>
          <p:nvPr/>
        </p:nvSpPr>
        <p:spPr>
          <a:xfrm>
            <a:off x="2201975" y="268175"/>
            <a:ext cx="6372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Relevancia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76"/>
          <p:cNvSpPr txBox="1"/>
          <p:nvPr/>
        </p:nvSpPr>
        <p:spPr>
          <a:xfrm>
            <a:off x="915175" y="1219725"/>
            <a:ext cx="4576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Estas habilidades </a:t>
            </a:r>
            <a:r>
              <a:rPr b="1" lang="en" sz="15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nos ayudan</a:t>
            </a: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a: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Relacionarnos de manera efectiva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Comprender y regular emociones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Establecer y alcanzar objetivos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Tomar decisiones autónomas 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Enfrentar situaciones difíciles de manera creativa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Work Sans"/>
              <a:buChar char="●"/>
            </a:pPr>
            <a:r>
              <a:rPr lang="en" sz="15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Optimizar nuestro desempeño, en el ámbito académico, laboral, emocional, psicológico, y personal.</a:t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053" y="1885287"/>
            <a:ext cx="2565358" cy="222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7"/>
          <p:cNvSpPr txBox="1"/>
          <p:nvPr/>
        </p:nvSpPr>
        <p:spPr>
          <a:xfrm>
            <a:off x="473725" y="789125"/>
            <a:ext cx="31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00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  <a:t>Reflexionemos…</a:t>
            </a:r>
            <a:endParaRPr sz="2000">
              <a:solidFill>
                <a:srgbClr val="FFFF00"/>
              </a:solidFill>
              <a:latin typeface="Work Sans ExtraBold"/>
              <a:ea typeface="Work Sans ExtraBold"/>
              <a:cs typeface="Work Sans ExtraBold"/>
              <a:sym typeface="Work Sans ExtraBold"/>
            </a:endParaRPr>
          </a:p>
        </p:txBody>
      </p:sp>
      <p:sp>
        <p:nvSpPr>
          <p:cNvPr id="422" name="Google Shape;422;p77"/>
          <p:cNvSpPr txBox="1"/>
          <p:nvPr/>
        </p:nvSpPr>
        <p:spPr>
          <a:xfrm>
            <a:off x="473725" y="1986900"/>
            <a:ext cx="3447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¿Cómo crees que puede ayudarte el uso de habilidades blandas en tu rol de TA?</a:t>
            </a:r>
            <a:endParaRPr sz="16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nry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